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76" r:id="rId6"/>
    <p:sldId id="260" r:id="rId7"/>
    <p:sldId id="261" r:id="rId8"/>
    <p:sldId id="277" r:id="rId9"/>
    <p:sldId id="278" r:id="rId10"/>
    <p:sldId id="279" r:id="rId11"/>
    <p:sldId id="262" r:id="rId12"/>
    <p:sldId id="263" r:id="rId13"/>
    <p:sldId id="264" r:id="rId14"/>
    <p:sldId id="265" r:id="rId15"/>
    <p:sldId id="266" r:id="rId16"/>
    <p:sldId id="267" r:id="rId17"/>
    <p:sldId id="268" r:id="rId18"/>
    <p:sldId id="269" r:id="rId19"/>
    <p:sldId id="270" r:id="rId20"/>
    <p:sldId id="271" r:id="rId21"/>
    <p:sldId id="274" r:id="rId22"/>
    <p:sldId id="275" r:id="rId23"/>
    <p:sldId id="272" r:id="rId24"/>
    <p:sldId id="273" r:id="rId25"/>
  </p:sldIdLst>
  <p:sldSz cx="9144000" cy="6858000" type="screen4x3"/>
  <p:notesSz cx="9928225" cy="143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718557"/>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2594" y="0"/>
            <a:ext cx="4303313" cy="718557"/>
          </a:xfrm>
          <a:prstGeom prst="rect">
            <a:avLst/>
          </a:prstGeom>
        </p:spPr>
        <p:txBody>
          <a:bodyPr vert="horz" lIns="132762" tIns="66381" rIns="132762" bIns="66381" rtlCol="0"/>
          <a:lstStyle>
            <a:lvl1pPr algn="r">
              <a:defRPr sz="1700"/>
            </a:lvl1pPr>
          </a:lstStyle>
          <a:p>
            <a:fld id="{4EA93520-8C66-4691-93BE-5BDF83B98815}" type="datetimeFigureOut">
              <a:rPr lang="en-US" smtClean="0"/>
              <a:pPr/>
              <a:t>2/2/2012</a:t>
            </a:fld>
            <a:endParaRPr lang="en-GB"/>
          </a:p>
        </p:txBody>
      </p:sp>
      <p:sp>
        <p:nvSpPr>
          <p:cNvPr id="4" name="Slide Image Placeholder 3"/>
          <p:cNvSpPr>
            <a:spLocks noGrp="1" noRot="1" noChangeAspect="1"/>
          </p:cNvSpPr>
          <p:nvPr>
            <p:ph type="sldImg" idx="2"/>
          </p:nvPr>
        </p:nvSpPr>
        <p:spPr>
          <a:xfrm>
            <a:off x="1374775" y="1076325"/>
            <a:ext cx="7178675" cy="5383213"/>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360" y="6820546"/>
            <a:ext cx="7943507" cy="6460119"/>
          </a:xfrm>
          <a:prstGeom prst="rect">
            <a:avLst/>
          </a:prstGeom>
        </p:spPr>
        <p:txBody>
          <a:bodyPr vert="horz" lIns="132762" tIns="66381" rIns="132762" bIns="663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13636498"/>
            <a:ext cx="4303313" cy="718557"/>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2594" y="13636498"/>
            <a:ext cx="4303313" cy="718557"/>
          </a:xfrm>
          <a:prstGeom prst="rect">
            <a:avLst/>
          </a:prstGeom>
        </p:spPr>
        <p:txBody>
          <a:bodyPr vert="horz" lIns="132762" tIns="66381" rIns="132762" bIns="66381" rtlCol="0" anchor="b"/>
          <a:lstStyle>
            <a:lvl1pPr algn="r">
              <a:defRPr sz="1700"/>
            </a:lvl1pPr>
          </a:lstStyle>
          <a:p>
            <a:fld id="{35F80B41-A740-41E4-8358-4415A989E47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5F80B41-A740-41E4-8358-4415A989E47B}"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7CB4614-4E18-43AF-BE37-8544646F775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777133-5367-465C-8579-795AD2FB4253}" type="datetimeFigureOut">
              <a:rPr lang="en-US" smtClean="0"/>
              <a:pPr/>
              <a:t>2/2/2012</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7CB4614-4E18-43AF-BE37-8544646F775F}" type="slidenum">
              <a:rPr lang="en-GB" smtClean="0"/>
              <a:pPr/>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777133-5367-465C-8579-795AD2FB4253}" type="datetimeFigureOut">
              <a:rPr lang="en-US" smtClean="0"/>
              <a:pPr/>
              <a:t>2/2/2012</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7CB4614-4E18-43AF-BE37-8544646F775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comparestoreprices.co.uk/images/to/toy-brokers-bob-the-builder-buzz-wire-game.jpg" TargetMode="External"/><Relationship Id="rId7" Type="http://schemas.openxmlformats.org/officeDocument/2006/relationships/hyperlink" Target="http://www.cutebitz.com/images/products/bopit_extretme.png" TargetMode="External"/><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hyperlink" Target="http://www2.baby99.co.uk/f-1/23425877/-39-Buzz-Nut-39-Whacky-Wire-Game.jpg" TargetMode="Externa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Office_Excel_97-2003_Worksheet6.xls"/><Relationship Id="rId3" Type="http://schemas.openxmlformats.org/officeDocument/2006/relationships/oleObject" Target="../embeddings/Microsoft_Office_Excel_97-2003_Worksheet1.xls"/><Relationship Id="rId7"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10" Type="http://schemas.openxmlformats.org/officeDocument/2006/relationships/oleObject" Target="../embeddings/Microsoft_Office_Excel_97-2003_Worksheet8.xls"/><Relationship Id="rId4" Type="http://schemas.openxmlformats.org/officeDocument/2006/relationships/oleObject" Target="../embeddings/Microsoft_Office_Excel_97-2003_Worksheet2.xls"/><Relationship Id="rId9" Type="http://schemas.openxmlformats.org/officeDocument/2006/relationships/oleObject" Target="../embeddings/Microsoft_Office_Excel_97-2003_Worksheet7.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071678"/>
            <a:ext cx="6500858" cy="1465918"/>
          </a:xfrm>
        </p:spPr>
        <p:txBody>
          <a:bodyPr>
            <a:noAutofit/>
          </a:bodyPr>
          <a:lstStyle/>
          <a:p>
            <a:pPr algn="l"/>
            <a:r>
              <a:rPr lang="en-GB" sz="4000" b="1" dirty="0"/>
              <a:t>GCSE </a:t>
            </a:r>
            <a:r>
              <a:rPr lang="en-GB" sz="4000" b="1" dirty="0" smtClean="0"/>
              <a:t/>
            </a:r>
            <a:br>
              <a:rPr lang="en-GB" sz="4000" b="1" dirty="0" smtClean="0"/>
            </a:br>
            <a:r>
              <a:rPr lang="en-GB" sz="4000" b="1" dirty="0" smtClean="0"/>
              <a:t>Design </a:t>
            </a:r>
            <a:r>
              <a:rPr lang="en-GB" sz="4000" b="1" dirty="0"/>
              <a:t>&amp; Technology:</a:t>
            </a:r>
            <a:br>
              <a:rPr lang="en-GB" sz="4000" b="1" dirty="0"/>
            </a:br>
            <a:r>
              <a:rPr lang="en-GB" sz="4000" b="1" dirty="0" smtClean="0"/>
              <a:t>Electronic Products </a:t>
            </a:r>
            <a:r>
              <a:rPr lang="en-GB" sz="4000" dirty="0" smtClean="0"/>
              <a:t>(4540) </a:t>
            </a:r>
            <a:endParaRPr lang="en-GB" sz="4000" dirty="0"/>
          </a:p>
        </p:txBody>
      </p:sp>
      <p:sp>
        <p:nvSpPr>
          <p:cNvPr id="3" name="Subtitle 2"/>
          <p:cNvSpPr>
            <a:spLocks noGrp="1"/>
          </p:cNvSpPr>
          <p:nvPr>
            <p:ph type="subTitle" idx="1"/>
          </p:nvPr>
        </p:nvSpPr>
        <p:spPr>
          <a:xfrm>
            <a:off x="285720" y="5929330"/>
            <a:ext cx="8072494" cy="571504"/>
          </a:xfrm>
        </p:spPr>
        <p:txBody>
          <a:bodyPr>
            <a:normAutofit fontScale="85000" lnSpcReduction="10000"/>
          </a:bodyPr>
          <a:lstStyle/>
          <a:p>
            <a:pPr algn="l"/>
            <a:r>
              <a:rPr lang="en-GB" b="1" dirty="0"/>
              <a:t>Controlled </a:t>
            </a:r>
            <a:r>
              <a:rPr lang="en-GB" b="1" dirty="0" smtClean="0"/>
              <a:t>Assessment Tasks </a:t>
            </a:r>
            <a:r>
              <a:rPr lang="en-GB" b="1" dirty="0"/>
              <a:t>and </a:t>
            </a:r>
            <a:r>
              <a:rPr lang="en-GB" b="1" dirty="0" smtClean="0"/>
              <a:t>Guidance:</a:t>
            </a:r>
          </a:p>
          <a:p>
            <a:pPr algn="l"/>
            <a:r>
              <a:rPr lang="en-GB" dirty="0" smtClean="0"/>
              <a:t>1</a:t>
            </a:r>
            <a:r>
              <a:rPr lang="en-GB" baseline="30000" dirty="0" smtClean="0"/>
              <a:t>st</a:t>
            </a:r>
            <a:r>
              <a:rPr lang="en-GB" dirty="0" smtClean="0"/>
              <a:t> Section: </a:t>
            </a:r>
            <a:r>
              <a:rPr lang="en-GB" i="1" dirty="0" smtClean="0"/>
              <a:t>Choice of Project and Investigating the Design Context</a:t>
            </a:r>
            <a:endParaRPr lang="en-GB" i="1" dirty="0"/>
          </a:p>
        </p:txBody>
      </p:sp>
      <p:pic>
        <p:nvPicPr>
          <p:cNvPr id="1026" name="Picture 2"/>
          <p:cNvPicPr>
            <a:picLocks noChangeAspect="1" noChangeArrowheads="1"/>
          </p:cNvPicPr>
          <p:nvPr/>
        </p:nvPicPr>
        <p:blipFill>
          <a:blip r:embed="rId2"/>
          <a:srcRect/>
          <a:stretch>
            <a:fillRect/>
          </a:stretch>
        </p:blipFill>
        <p:spPr bwMode="auto">
          <a:xfrm>
            <a:off x="6357950" y="571480"/>
            <a:ext cx="2262146" cy="1116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4429132"/>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Context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Modern technologies based on music and communication play an important part in people</a:t>
            </a:r>
            <a:r>
              <a:rPr kumimoji="0" lang="en-GB"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lives today and can be used as strong personal statements.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Design Task 8 - Sound and Music</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Design and make a product using sound or music. It could be a toy which plays a lullaby for the baby, an MP3 player dock, doorbell chime, an amplifier for ring tones, even a metronome - the product should reflect its application.</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http://t1.gstatic.com/images?q=tbn:ANd9GcQ3RtZ85yev0CyUlWZGZxndwENAu8MomKdyoHA3Eq2J_H3xyE2wlQ"/>
          <p:cNvPicPr>
            <a:picLocks noChangeAspect="1" noChangeArrowheads="1"/>
          </p:cNvPicPr>
          <p:nvPr/>
        </p:nvPicPr>
        <p:blipFill>
          <a:blip r:embed="rId2"/>
          <a:srcRect/>
          <a:stretch>
            <a:fillRect/>
          </a:stretch>
        </p:blipFill>
        <p:spPr bwMode="auto">
          <a:xfrm>
            <a:off x="2357422" y="785794"/>
            <a:ext cx="4393078" cy="35004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28728" y="0"/>
            <a:ext cx="6454169" cy="6831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857356" y="4196"/>
            <a:ext cx="5432614" cy="6853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14290"/>
            <a:ext cx="5643602" cy="500066"/>
          </a:xfrm>
          <a:solidFill>
            <a:schemeClr val="bg1"/>
          </a:solidFill>
        </p:spPr>
        <p:txBody>
          <a:bodyPr>
            <a:noAutofit/>
          </a:bodyPr>
          <a:lstStyle/>
          <a:p>
            <a:pPr algn="ctr"/>
            <a:r>
              <a:rPr lang="en-GB" sz="3600" u="sng" dirty="0" smtClean="0"/>
              <a:t>Planning the Project</a:t>
            </a:r>
            <a:endParaRPr lang="en-GB" sz="3600" u="sng" dirty="0"/>
          </a:p>
        </p:txBody>
      </p:sp>
      <p:sp>
        <p:nvSpPr>
          <p:cNvPr id="6" name="Text Placeholder 5"/>
          <p:cNvSpPr>
            <a:spLocks noGrp="1"/>
          </p:cNvSpPr>
          <p:nvPr>
            <p:ph idx="1"/>
          </p:nvPr>
        </p:nvSpPr>
        <p:spPr>
          <a:xfrm>
            <a:off x="428596" y="714356"/>
            <a:ext cx="8258204" cy="1357321"/>
          </a:xfrm>
        </p:spPr>
        <p:txBody>
          <a:bodyPr>
            <a:noAutofit/>
          </a:bodyPr>
          <a:lstStyle/>
          <a:p>
            <a:r>
              <a:rPr lang="en-GB" sz="1800" dirty="0" smtClean="0"/>
              <a:t>In order to keep a check of the that time you are planning to spend on the project and which bits need more time than others, means you need to set out all the areas that you need to tackle in a logical sequence.</a:t>
            </a:r>
          </a:p>
          <a:p>
            <a:r>
              <a:rPr lang="en-GB" sz="1800" dirty="0" err="1" smtClean="0"/>
              <a:t>Gannt</a:t>
            </a:r>
            <a:r>
              <a:rPr lang="en-GB" sz="1800" dirty="0" smtClean="0"/>
              <a:t> Charts are very useful for keeping you up to date with what you need to do throughout the Design and Make process.</a:t>
            </a:r>
            <a:endParaRPr lang="en-GB" sz="1800" dirty="0"/>
          </a:p>
        </p:txBody>
      </p:sp>
      <p:graphicFrame>
        <p:nvGraphicFramePr>
          <p:cNvPr id="11" name="Table 10"/>
          <p:cNvGraphicFramePr>
            <a:graphicFrameLocks noGrp="1"/>
          </p:cNvGraphicFramePr>
          <p:nvPr/>
        </p:nvGraphicFramePr>
        <p:xfrm>
          <a:off x="285720" y="2571743"/>
          <a:ext cx="8643997" cy="4000541"/>
        </p:xfrm>
        <a:graphic>
          <a:graphicData uri="http://schemas.openxmlformats.org/drawingml/2006/table">
            <a:tbl>
              <a:tblPr/>
              <a:tblGrid>
                <a:gridCol w="1001511"/>
                <a:gridCol w="572292"/>
                <a:gridCol w="572292"/>
                <a:gridCol w="572292"/>
                <a:gridCol w="572292"/>
                <a:gridCol w="572292"/>
                <a:gridCol w="572292"/>
                <a:gridCol w="572292"/>
                <a:gridCol w="572292"/>
                <a:gridCol w="572292"/>
                <a:gridCol w="667675"/>
                <a:gridCol w="572292"/>
                <a:gridCol w="631908"/>
                <a:gridCol w="619983"/>
              </a:tblGrid>
              <a:tr h="284736">
                <a:tc>
                  <a:txBody>
                    <a:bodyPr/>
                    <a:lstStyle/>
                    <a:p>
                      <a:pPr algn="l" fontAlgn="b"/>
                      <a:r>
                        <a:rPr lang="en-GB" sz="700" b="0" i="0" u="none" strike="noStrike" dirty="0">
                          <a:solidFill>
                            <a:srgbClr val="000000"/>
                          </a:solidFill>
                          <a:latin typeface="Calibri"/>
                        </a:rPr>
                        <a:t> </a:t>
                      </a:r>
                    </a:p>
                  </a:txBody>
                  <a:tcPr marL="6306" marR="6306" marT="63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700" b="0" i="0" u="none" strike="noStrike">
                          <a:solidFill>
                            <a:srgbClr val="000000"/>
                          </a:solidFill>
                          <a:latin typeface="Calibri"/>
                        </a:rPr>
                        <a:t>Month</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Jan</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Feb</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March</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April</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May</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June</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July</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August</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September</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October</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November</a:t>
                      </a:r>
                    </a:p>
                  </a:txBody>
                  <a:tcPr marL="6306" marR="6306" marT="6306"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GB" sz="700" b="0" i="0" u="none" strike="noStrike">
                          <a:solidFill>
                            <a:srgbClr val="000000"/>
                          </a:solidFill>
                          <a:latin typeface="Calibri"/>
                        </a:rPr>
                        <a:t>December</a:t>
                      </a:r>
                    </a:p>
                  </a:txBody>
                  <a:tcPr marL="6306" marR="6306" marT="63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D5B4"/>
                    </a:solidFill>
                  </a:tcPr>
                </a:tc>
              </a:tr>
              <a:tr h="284736">
                <a:tc>
                  <a:txBody>
                    <a:bodyPr/>
                    <a:lstStyle/>
                    <a:p>
                      <a:pPr algn="l" fontAlgn="b"/>
                      <a:r>
                        <a:rPr lang="en-GB" sz="700" b="0" i="0" u="none" strike="noStrike">
                          <a:solidFill>
                            <a:srgbClr val="000000"/>
                          </a:solidFill>
                          <a:latin typeface="Calibri"/>
                        </a:rPr>
                        <a:t>Task</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Situation</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dirty="0">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Target Market</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Brief</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Analysis</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dirty="0">
                          <a:solidFill>
                            <a:srgbClr val="000000"/>
                          </a:solidFill>
                          <a:latin typeface="Calibri"/>
                        </a:rPr>
                        <a:t>Research</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Systems diagram</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Specification</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Circuit Ideas</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Chosen Circuit</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Breadboard 1</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84736">
                <a:tc>
                  <a:txBody>
                    <a:bodyPr/>
                    <a:lstStyle/>
                    <a:p>
                      <a:pPr algn="l" fontAlgn="b"/>
                      <a:r>
                        <a:rPr lang="en-GB" sz="700" b="0" i="0" u="none" strike="noStrike">
                          <a:solidFill>
                            <a:srgbClr val="000000"/>
                          </a:solidFill>
                          <a:latin typeface="Calibri"/>
                        </a:rPr>
                        <a:t>Breadboard 2</a:t>
                      </a:r>
                    </a:p>
                  </a:txBody>
                  <a:tcPr marL="6306" marR="6306" marT="6306" marB="0" anchor="b">
                    <a:lnL w="12700" cap="flat" cmpd="sng" algn="ctr">
                      <a:solidFill>
                        <a:srgbClr val="000000"/>
                      </a:solidFill>
                      <a:prstDash val="solid"/>
                      <a:round/>
                      <a:headEnd type="none" w="med" len="med"/>
                      <a:tailEnd type="none" w="med" len="med"/>
                    </a:lnL>
                    <a:lnR>
                      <a:noFill/>
                    </a:lnR>
                    <a:lnT>
                      <a:noFill/>
                    </a:lnT>
                    <a:lnB>
                      <a:noFill/>
                    </a:lnB>
                    <a:solidFill>
                      <a:srgbClr val="DBEEF3"/>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a:noFill/>
                    </a:lnB>
                    <a:solidFill>
                      <a:srgbClr val="00B050"/>
                    </a:solidFill>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endParaRPr lang="en-GB" sz="700" b="0" i="0" u="none" strike="noStrike">
                        <a:solidFill>
                          <a:srgbClr val="000000"/>
                        </a:solidFill>
                        <a:latin typeface="Calibri"/>
                      </a:endParaRPr>
                    </a:p>
                  </a:txBody>
                  <a:tcPr marL="6306" marR="6306" marT="6306" marB="0" anchor="b">
                    <a:lnL>
                      <a:noFill/>
                    </a:lnL>
                    <a:lnR>
                      <a:noFill/>
                    </a:lnR>
                    <a:lnT>
                      <a:noFill/>
                    </a:lnT>
                    <a:lnB>
                      <a:noFill/>
                    </a:lnB>
                  </a:tcPr>
                </a:tc>
                <a:tc>
                  <a:txBody>
                    <a:bodyPr/>
                    <a:lstStyle/>
                    <a:p>
                      <a:pPr algn="l" fontAlgn="b"/>
                      <a:r>
                        <a:rPr lang="en-GB" sz="700" b="0" i="0" u="none" strike="noStrike">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a:noFill/>
                    </a:lnB>
                  </a:tcPr>
                </a:tc>
              </a:tr>
              <a:tr h="298973">
                <a:tc>
                  <a:txBody>
                    <a:bodyPr/>
                    <a:lstStyle/>
                    <a:p>
                      <a:pPr algn="l" fontAlgn="b"/>
                      <a:r>
                        <a:rPr lang="en-GB" sz="700" b="0" i="0" u="none" strike="noStrike">
                          <a:solidFill>
                            <a:srgbClr val="000000"/>
                          </a:solidFill>
                          <a:latin typeface="Calibri"/>
                        </a:rPr>
                        <a:t>PCB Development</a:t>
                      </a:r>
                    </a:p>
                  </a:txBody>
                  <a:tcPr marL="6306" marR="6306" marT="630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BEEF3"/>
                    </a:solidFill>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latin typeface="Calibri"/>
                        </a:rPr>
                        <a:t> </a:t>
                      </a:r>
                    </a:p>
                  </a:txBody>
                  <a:tcPr marL="6306" marR="6306" marT="63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700" b="0" i="0" u="none" strike="noStrike" dirty="0">
                          <a:solidFill>
                            <a:srgbClr val="000000"/>
                          </a:solidFill>
                          <a:latin typeface="Calibri"/>
                        </a:rPr>
                        <a:t> </a:t>
                      </a:r>
                    </a:p>
                  </a:txBody>
                  <a:tcPr marL="6306" marR="6306" marT="630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4071934" y="3429000"/>
            <a:ext cx="4028303" cy="1569660"/>
          </a:xfrm>
          <a:prstGeom prst="rect">
            <a:avLst/>
          </a:prstGeom>
          <a:noFill/>
        </p:spPr>
        <p:txBody>
          <a:bodyPr wrap="square" rtlCol="0">
            <a:spAutoFit/>
          </a:bodyPr>
          <a:lstStyle/>
          <a:p>
            <a:pPr algn="ctr"/>
            <a:r>
              <a:rPr lang="en-GB" sz="4800" u="sng" dirty="0" smtClean="0"/>
              <a:t>Example </a:t>
            </a:r>
            <a:r>
              <a:rPr lang="en-GB" sz="4800" u="sng" dirty="0" err="1" smtClean="0"/>
              <a:t>Gannt</a:t>
            </a:r>
            <a:r>
              <a:rPr lang="en-GB" sz="4800" u="sng" dirty="0" smtClean="0"/>
              <a:t> Chart</a:t>
            </a:r>
            <a:endParaRPr lang="en-GB" sz="4800"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929330"/>
            <a:ext cx="6357982" cy="551494"/>
          </a:xfrm>
        </p:spPr>
        <p:txBody>
          <a:bodyPr>
            <a:normAutofit fontScale="90000"/>
          </a:bodyPr>
          <a:lstStyle/>
          <a:p>
            <a:r>
              <a:rPr lang="en-GB" dirty="0" smtClean="0"/>
              <a:t>The start of your project</a:t>
            </a:r>
            <a:endParaRPr lang="en-GB" dirty="0"/>
          </a:p>
        </p:txBody>
      </p:sp>
      <p:sp>
        <p:nvSpPr>
          <p:cNvPr id="3" name="Content Placeholder 2"/>
          <p:cNvSpPr>
            <a:spLocks noGrp="1"/>
          </p:cNvSpPr>
          <p:nvPr>
            <p:ph idx="1"/>
          </p:nvPr>
        </p:nvSpPr>
        <p:spPr>
          <a:xfrm>
            <a:off x="428596" y="500042"/>
            <a:ext cx="8286808" cy="5429288"/>
          </a:xfrm>
        </p:spPr>
        <p:txBody>
          <a:bodyPr>
            <a:normAutofit fontScale="40000" lnSpcReduction="20000"/>
          </a:bodyPr>
          <a:lstStyle/>
          <a:p>
            <a:r>
              <a:rPr lang="en-GB" sz="3500" b="1" dirty="0" smtClean="0"/>
              <a:t>Design Situation- </a:t>
            </a:r>
            <a:r>
              <a:rPr lang="en-GB" sz="3500" dirty="0" smtClean="0"/>
              <a:t>Once you have chosen the task, you need to produce a Design Situation, which is the start point for your project.</a:t>
            </a:r>
          </a:p>
          <a:p>
            <a:pPr>
              <a:buNone/>
            </a:pPr>
            <a:r>
              <a:rPr lang="en-GB" sz="3500" dirty="0" smtClean="0"/>
              <a:t>	The start point can be to overcome a particular problem or to improve a situation that already exists. It tends to be something that one person or lots of people could benefit from, e.g. Youngsters the disabled etc. Explain what the need/purpose for your project is and what it will be used for. Will it improve someone’s quality of life? </a:t>
            </a:r>
          </a:p>
          <a:p>
            <a:pPr>
              <a:buNone/>
            </a:pPr>
            <a:r>
              <a:rPr lang="en-GB" sz="3500" dirty="0" smtClean="0"/>
              <a:t>		</a:t>
            </a:r>
            <a:r>
              <a:rPr lang="en-GB" sz="3500" b="1" i="1" dirty="0" smtClean="0"/>
              <a:t>Example: Many children today are reluctant to save money. The existing ways leave children bored to save, therefore they don’t do it. If they can interact with something while saving their money this problem might be overcome.</a:t>
            </a:r>
          </a:p>
          <a:p>
            <a:pPr>
              <a:buNone/>
            </a:pPr>
            <a:r>
              <a:rPr lang="en-GB" sz="3500" dirty="0" smtClean="0"/>
              <a:t>			</a:t>
            </a:r>
          </a:p>
          <a:p>
            <a:r>
              <a:rPr lang="en-GB" sz="3500" b="1" dirty="0" smtClean="0"/>
              <a:t>Target Market- </a:t>
            </a:r>
            <a:r>
              <a:rPr lang="en-GB" sz="3500" dirty="0" smtClean="0"/>
              <a:t>What group of people are you aiming your project at? Give an age range, gender– male or female, also spell out particular needs the user group may have- disability, any cultural needs, Health and Safety etc.</a:t>
            </a:r>
          </a:p>
          <a:p>
            <a:pPr>
              <a:buNone/>
            </a:pPr>
            <a:r>
              <a:rPr lang="en-GB" sz="3500" dirty="0" smtClean="0"/>
              <a:t>		</a:t>
            </a:r>
            <a:r>
              <a:rPr lang="en-GB" sz="3500" b="1" i="1" dirty="0" smtClean="0"/>
              <a:t>Example: my project is aimed at....</a:t>
            </a:r>
          </a:p>
          <a:p>
            <a:pPr>
              <a:buNone/>
            </a:pPr>
            <a:endParaRPr lang="en-GB" sz="3500" dirty="0" smtClean="0"/>
          </a:p>
          <a:p>
            <a:r>
              <a:rPr lang="en-GB" sz="3500" b="1" dirty="0" smtClean="0"/>
              <a:t>Design Brief- </a:t>
            </a:r>
            <a:r>
              <a:rPr lang="en-GB" sz="3500" dirty="0" smtClean="0"/>
              <a:t>you now need to spell out a brief statement saying what you are hoping to do to solve your Design Situation. It is important that you keep your options open at this stage, don’t say what you will do only what you might do.</a:t>
            </a:r>
          </a:p>
          <a:p>
            <a:pPr>
              <a:buNone/>
            </a:pPr>
            <a:r>
              <a:rPr lang="en-GB" sz="3500" dirty="0" smtClean="0"/>
              <a:t>	my project will be coloured Red and Yellow may limit you later, my project needs to be brightly coloured is better as you have room to change.</a:t>
            </a:r>
          </a:p>
          <a:p>
            <a:pPr>
              <a:buNone/>
            </a:pPr>
            <a:r>
              <a:rPr lang="en-GB" sz="3500" dirty="0" smtClean="0"/>
              <a:t>		</a:t>
            </a:r>
            <a:r>
              <a:rPr lang="en-GB" sz="3500" b="1" i="1" dirty="0" smtClean="0"/>
              <a:t>Example: I have been asked to design and make a money box. This must be fun and interactive so that the children will enjoy putting their money in the box to help them save..... </a:t>
            </a:r>
          </a:p>
          <a:p>
            <a:pPr>
              <a:buNone/>
            </a:pPr>
            <a:endParaRPr lang="en-GB" b="1" i="1" dirty="0" smtClean="0"/>
          </a:p>
          <a:p>
            <a:pPr>
              <a:buNone/>
            </a:pPr>
            <a:r>
              <a:rPr lang="en-GB" b="1" i="1" dirty="0" smtClean="0"/>
              <a:t>	</a:t>
            </a:r>
            <a:r>
              <a:rPr lang="en-GB" b="1" dirty="0" smtClean="0"/>
              <a:t>	</a:t>
            </a:r>
            <a:r>
              <a:rPr lang="en-GB" sz="4200" b="1" dirty="0" smtClean="0"/>
              <a:t>TIPS: Think about the layout of your text and you can include pictures of someone from your user group in the situation that you have set out today</a:t>
            </a:r>
          </a:p>
          <a:p>
            <a:pPr>
              <a:buNone/>
            </a:pPr>
            <a:endParaRPr lang="en-GB" b="1" i="1" dirty="0"/>
          </a:p>
        </p:txBody>
      </p:sp>
      <p:sp>
        <p:nvSpPr>
          <p:cNvPr id="4" name="TextBox 3"/>
          <p:cNvSpPr txBox="1"/>
          <p:nvPr/>
        </p:nvSpPr>
        <p:spPr>
          <a:xfrm>
            <a:off x="6572264" y="6000768"/>
            <a:ext cx="2357454" cy="646331"/>
          </a:xfrm>
          <a:prstGeom prst="rect">
            <a:avLst/>
          </a:prstGeom>
          <a:solidFill>
            <a:schemeClr val="bg1"/>
          </a:solidFill>
          <a:ln w="38100">
            <a:solidFill>
              <a:schemeClr val="tx1"/>
            </a:solidFill>
          </a:ln>
        </p:spPr>
        <p:txBody>
          <a:bodyPr wrap="square" rtlCol="0">
            <a:spAutoFit/>
          </a:bodyPr>
          <a:lstStyle/>
          <a:p>
            <a:pPr algn="ctr"/>
            <a:r>
              <a:rPr lang="en-GB" b="1" i="1" dirty="0" smtClean="0"/>
              <a:t>PAGE 1 OF </a:t>
            </a:r>
          </a:p>
          <a:p>
            <a:pPr algn="ctr"/>
            <a:r>
              <a:rPr lang="en-GB" b="1" i="1" dirty="0" smtClean="0"/>
              <a:t>YOUR FOLDER</a:t>
            </a:r>
            <a:endParaRPr lang="en-GB"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6440"/>
            <a:ext cx="6429388" cy="1051560"/>
          </a:xfrm>
          <a:solidFill>
            <a:schemeClr val="bg1"/>
          </a:solidFill>
        </p:spPr>
        <p:txBody>
          <a:bodyPr>
            <a:normAutofit fontScale="90000"/>
          </a:bodyPr>
          <a:lstStyle/>
          <a:p>
            <a:r>
              <a:rPr lang="en-GB" dirty="0" smtClean="0"/>
              <a:t>Analysis of the Design Brief</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Produce</a:t>
            </a:r>
            <a:r>
              <a:rPr lang="en-GB" dirty="0" smtClean="0"/>
              <a:t> a brainstorm on </a:t>
            </a:r>
            <a:r>
              <a:rPr lang="en-GB" dirty="0" err="1" smtClean="0"/>
              <a:t>bubbl.us</a:t>
            </a:r>
            <a:r>
              <a:rPr lang="en-GB" dirty="0" smtClean="0"/>
              <a:t> to look at all the things you need to think about and any decisions you need to make. With this you need to identify problems that you need to solve.</a:t>
            </a:r>
          </a:p>
          <a:p>
            <a:r>
              <a:rPr lang="en-GB" b="1" dirty="0" smtClean="0"/>
              <a:t>Write</a:t>
            </a:r>
            <a:r>
              <a:rPr lang="en-GB" dirty="0" smtClean="0"/>
              <a:t> a list of questions you need to ask/solve in order to make your finished project. </a:t>
            </a:r>
            <a:r>
              <a:rPr lang="en-GB" b="1" dirty="0" smtClean="0"/>
              <a:t>At this stage </a:t>
            </a:r>
            <a:r>
              <a:rPr lang="en-GB" b="1" u="sng" dirty="0" smtClean="0"/>
              <a:t>not</a:t>
            </a:r>
            <a:r>
              <a:rPr lang="en-GB" b="1" dirty="0" smtClean="0"/>
              <a:t> how you will solve them!!!</a:t>
            </a:r>
          </a:p>
          <a:p>
            <a:r>
              <a:rPr lang="en-GB" b="1" dirty="0" smtClean="0"/>
              <a:t>Now write </a:t>
            </a:r>
            <a:r>
              <a:rPr lang="en-GB" dirty="0" smtClean="0"/>
              <a:t>a list of what you need to research and how you are going to do it.</a:t>
            </a:r>
          </a:p>
          <a:p>
            <a:pPr>
              <a:buNone/>
            </a:pPr>
            <a:r>
              <a:rPr lang="en-GB" dirty="0" smtClean="0"/>
              <a:t>	(You can put the list into a table)</a:t>
            </a:r>
          </a:p>
          <a:p>
            <a:pPr>
              <a:buNone/>
            </a:pPr>
            <a:r>
              <a:rPr lang="en-GB" b="1" u="sng" dirty="0" smtClean="0"/>
              <a:t>Possible Headings</a:t>
            </a:r>
            <a:endParaRPr lang="en-GB" b="1" u="sng" dirty="0"/>
          </a:p>
        </p:txBody>
      </p:sp>
      <p:sp>
        <p:nvSpPr>
          <p:cNvPr id="4" name="TextBox 3"/>
          <p:cNvSpPr txBox="1"/>
          <p:nvPr/>
        </p:nvSpPr>
        <p:spPr>
          <a:xfrm>
            <a:off x="6572264" y="6000768"/>
            <a:ext cx="2357454" cy="646331"/>
          </a:xfrm>
          <a:prstGeom prst="rect">
            <a:avLst/>
          </a:prstGeom>
          <a:solidFill>
            <a:schemeClr val="bg1"/>
          </a:solidFill>
          <a:ln w="38100">
            <a:solidFill>
              <a:schemeClr val="tx1"/>
            </a:solidFill>
          </a:ln>
        </p:spPr>
        <p:txBody>
          <a:bodyPr wrap="square" rtlCol="0">
            <a:spAutoFit/>
          </a:bodyPr>
          <a:lstStyle/>
          <a:p>
            <a:pPr algn="ctr"/>
            <a:r>
              <a:rPr lang="en-GB" b="1" i="1" dirty="0" smtClean="0"/>
              <a:t>PAGE 2 OF </a:t>
            </a:r>
          </a:p>
          <a:p>
            <a:pPr algn="ctr"/>
            <a:r>
              <a:rPr lang="en-GB" b="1" i="1" dirty="0" smtClean="0"/>
              <a:t>YOUR FOLDER</a:t>
            </a:r>
            <a:endParaRPr lang="en-GB" b="1" i="1" dirty="0"/>
          </a:p>
        </p:txBody>
      </p:sp>
      <p:graphicFrame>
        <p:nvGraphicFramePr>
          <p:cNvPr id="5" name="Table 4"/>
          <p:cNvGraphicFramePr>
            <a:graphicFrameLocks noGrp="1"/>
          </p:cNvGraphicFramePr>
          <p:nvPr/>
        </p:nvGraphicFramePr>
        <p:xfrm>
          <a:off x="500034" y="4500570"/>
          <a:ext cx="8143932" cy="1188720"/>
        </p:xfrm>
        <a:graphic>
          <a:graphicData uri="http://schemas.openxmlformats.org/drawingml/2006/table">
            <a:tbl>
              <a:tblPr firstRow="1" bandRow="1">
                <a:tableStyleId>{5C22544A-7EE6-4342-B048-85BDC9FD1C3A}</a:tableStyleId>
              </a:tblPr>
              <a:tblGrid>
                <a:gridCol w="2714644"/>
                <a:gridCol w="2714644"/>
                <a:gridCol w="2714644"/>
              </a:tblGrid>
              <a:tr h="370840">
                <a:tc>
                  <a:txBody>
                    <a:bodyPr/>
                    <a:lstStyle/>
                    <a:p>
                      <a:r>
                        <a:rPr lang="en-GB" dirty="0" smtClean="0"/>
                        <a:t>What I Need to Research</a:t>
                      </a:r>
                      <a:endParaRPr lang="en-GB" dirty="0"/>
                    </a:p>
                  </a:txBody>
                  <a:tcPr/>
                </a:tc>
                <a:tc>
                  <a:txBody>
                    <a:bodyPr/>
                    <a:lstStyle/>
                    <a:p>
                      <a:r>
                        <a:rPr lang="en-GB" dirty="0" smtClean="0"/>
                        <a:t>How Will I Find Out  the Information/ Carry Out the Research</a:t>
                      </a:r>
                      <a:endParaRPr lang="en-GB" dirty="0"/>
                    </a:p>
                  </a:txBody>
                  <a:tcPr/>
                </a:tc>
                <a:tc>
                  <a:txBody>
                    <a:bodyPr/>
                    <a:lstStyle/>
                    <a:p>
                      <a:r>
                        <a:rPr lang="en-GB" dirty="0" smtClean="0"/>
                        <a:t>How Long</a:t>
                      </a:r>
                      <a:r>
                        <a:rPr lang="en-GB" baseline="0" dirty="0" smtClean="0"/>
                        <a:t> Will it Take</a:t>
                      </a:r>
                      <a:endParaRPr lang="en-GB"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86454"/>
            <a:ext cx="6929454" cy="1071546"/>
          </a:xfrm>
          <a:solidFill>
            <a:schemeClr val="bg1"/>
          </a:solidFill>
        </p:spPr>
        <p:txBody>
          <a:bodyPr>
            <a:normAutofit fontScale="90000"/>
          </a:bodyPr>
          <a:lstStyle/>
          <a:p>
            <a:r>
              <a:rPr lang="en-GB" dirty="0" smtClean="0"/>
              <a:t>RESEARCH: INPUT/PROCESS &amp; OUTPUT COMPONENTS</a:t>
            </a:r>
            <a:endParaRPr lang="en-GB" dirty="0"/>
          </a:p>
        </p:txBody>
      </p:sp>
      <p:graphicFrame>
        <p:nvGraphicFramePr>
          <p:cNvPr id="6" name="Content Placeholder 5"/>
          <p:cNvGraphicFramePr>
            <a:graphicFrameLocks noGrp="1"/>
          </p:cNvGraphicFramePr>
          <p:nvPr>
            <p:ph sz="half" idx="2"/>
          </p:nvPr>
        </p:nvGraphicFramePr>
        <p:xfrm>
          <a:off x="500034" y="857232"/>
          <a:ext cx="8014003" cy="1249680"/>
        </p:xfrm>
        <a:graphic>
          <a:graphicData uri="http://schemas.openxmlformats.org/drawingml/2006/table">
            <a:tbl>
              <a:tblPr firstRow="1" bandRow="1">
                <a:tableStyleId>{5C22544A-7EE6-4342-B048-85BDC9FD1C3A}</a:tableStyleId>
              </a:tblPr>
              <a:tblGrid>
                <a:gridCol w="2035969"/>
                <a:gridCol w="2464596"/>
                <a:gridCol w="2286016"/>
                <a:gridCol w="1227422"/>
              </a:tblGrid>
              <a:tr h="566741">
                <a:tc>
                  <a:txBody>
                    <a:bodyPr/>
                    <a:lstStyle/>
                    <a:p>
                      <a:r>
                        <a:rPr lang="en-GB" sz="1600" dirty="0" smtClean="0"/>
                        <a:t>Component/</a:t>
                      </a:r>
                    </a:p>
                    <a:p>
                      <a:r>
                        <a:rPr lang="en-GB" sz="1600" dirty="0" smtClean="0"/>
                        <a:t>Block</a:t>
                      </a:r>
                      <a:r>
                        <a:rPr lang="en-GB" sz="1600" baseline="0" dirty="0" smtClean="0"/>
                        <a:t> Name</a:t>
                      </a:r>
                      <a:endParaRPr lang="en-GB" sz="1600" dirty="0"/>
                    </a:p>
                  </a:txBody>
                  <a:tcPr/>
                </a:tc>
                <a:tc>
                  <a:txBody>
                    <a:bodyPr/>
                    <a:lstStyle/>
                    <a:p>
                      <a:r>
                        <a:rPr lang="en-GB" sz="1600" dirty="0" smtClean="0"/>
                        <a:t>Description if What it Does</a:t>
                      </a:r>
                      <a:endParaRPr lang="en-GB" sz="1600" dirty="0"/>
                    </a:p>
                  </a:txBody>
                  <a:tcPr/>
                </a:tc>
                <a:tc>
                  <a:txBody>
                    <a:bodyPr/>
                    <a:lstStyle/>
                    <a:p>
                      <a:r>
                        <a:rPr lang="en-GB" sz="1600" dirty="0" smtClean="0"/>
                        <a:t>In-Process-Out</a:t>
                      </a:r>
                      <a:endParaRPr lang="en-GB" sz="1600" dirty="0"/>
                    </a:p>
                  </a:txBody>
                  <a:tcPr/>
                </a:tc>
                <a:tc>
                  <a:txBody>
                    <a:bodyPr/>
                    <a:lstStyle/>
                    <a:p>
                      <a:r>
                        <a:rPr lang="en-GB" sz="1600" dirty="0" smtClean="0"/>
                        <a:t>Circuit Symbol</a:t>
                      </a:r>
                      <a:endParaRPr lang="en-GB" sz="1600" dirty="0"/>
                    </a:p>
                  </a:txBody>
                  <a:tcPr/>
                </a:tc>
              </a:tr>
              <a:tr h="323852">
                <a:tc>
                  <a:txBody>
                    <a:bodyPr/>
                    <a:lstStyle/>
                    <a:p>
                      <a:r>
                        <a:rPr lang="en-GB" sz="1600" dirty="0" smtClean="0"/>
                        <a:t>Push</a:t>
                      </a:r>
                      <a:r>
                        <a:rPr lang="en-GB" sz="1600" baseline="0" dirty="0" smtClean="0"/>
                        <a:t> to make </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a:p>
                  </a:txBody>
                  <a:tcPr/>
                </a:tc>
              </a:tr>
              <a:tr h="323852">
                <a:tc>
                  <a:txBody>
                    <a:bodyPr/>
                    <a:lstStyle/>
                    <a:p>
                      <a:r>
                        <a:rPr lang="en-GB" sz="1600" dirty="0" smtClean="0"/>
                        <a:t>555</a:t>
                      </a:r>
                      <a:r>
                        <a:rPr lang="en-GB" sz="1600" baseline="0" dirty="0" smtClean="0"/>
                        <a:t> mono stable</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r>
            </a:tbl>
          </a:graphicData>
        </a:graphic>
      </p:graphicFrame>
      <p:sp>
        <p:nvSpPr>
          <p:cNvPr id="5" name="TextBox 4"/>
          <p:cNvSpPr txBox="1"/>
          <p:nvPr/>
        </p:nvSpPr>
        <p:spPr>
          <a:xfrm>
            <a:off x="6786546" y="6211669"/>
            <a:ext cx="2357454" cy="646331"/>
          </a:xfrm>
          <a:prstGeom prst="rect">
            <a:avLst/>
          </a:prstGeom>
          <a:solidFill>
            <a:schemeClr val="bg1"/>
          </a:solidFill>
          <a:ln w="38100">
            <a:solidFill>
              <a:schemeClr val="tx1"/>
            </a:solidFill>
          </a:ln>
        </p:spPr>
        <p:txBody>
          <a:bodyPr wrap="square" rtlCol="0">
            <a:spAutoFit/>
          </a:bodyPr>
          <a:lstStyle/>
          <a:p>
            <a:pPr algn="ctr"/>
            <a:r>
              <a:rPr lang="en-GB" b="1" i="1" dirty="0" smtClean="0"/>
              <a:t>PAGE 3&amp;4 OF </a:t>
            </a:r>
          </a:p>
          <a:p>
            <a:pPr algn="ctr"/>
            <a:r>
              <a:rPr lang="en-GB" b="1" i="1" dirty="0" smtClean="0"/>
              <a:t>YOUR FOLDER</a:t>
            </a:r>
            <a:endParaRPr lang="en-GB" b="1" i="1" dirty="0"/>
          </a:p>
        </p:txBody>
      </p:sp>
      <p:graphicFrame>
        <p:nvGraphicFramePr>
          <p:cNvPr id="8" name="Content Placeholder 5"/>
          <p:cNvGraphicFramePr>
            <a:graphicFrameLocks/>
          </p:cNvGraphicFramePr>
          <p:nvPr/>
        </p:nvGraphicFramePr>
        <p:xfrm>
          <a:off x="500034" y="2500306"/>
          <a:ext cx="8014003" cy="1470029"/>
        </p:xfrm>
        <a:graphic>
          <a:graphicData uri="http://schemas.openxmlformats.org/drawingml/2006/table">
            <a:tbl>
              <a:tblPr firstRow="1" bandRow="1">
                <a:tableStyleId>{5C22544A-7EE6-4342-B048-85BDC9FD1C3A}</a:tableStyleId>
              </a:tblPr>
              <a:tblGrid>
                <a:gridCol w="2035969"/>
                <a:gridCol w="2464596"/>
                <a:gridCol w="2286016"/>
                <a:gridCol w="1227422"/>
              </a:tblGrid>
              <a:tr h="555629">
                <a:tc>
                  <a:txBody>
                    <a:bodyPr/>
                    <a:lstStyle/>
                    <a:p>
                      <a:r>
                        <a:rPr lang="en-GB" sz="1600" dirty="0" smtClean="0"/>
                        <a:t>Component/</a:t>
                      </a:r>
                    </a:p>
                    <a:p>
                      <a:r>
                        <a:rPr lang="en-GB" sz="1600" dirty="0" smtClean="0"/>
                        <a:t>Block</a:t>
                      </a:r>
                      <a:r>
                        <a:rPr lang="en-GB" sz="1600" baseline="0" dirty="0" smtClean="0"/>
                        <a:t> Name</a:t>
                      </a:r>
                      <a:endParaRPr lang="en-GB" sz="1600" dirty="0"/>
                    </a:p>
                  </a:txBody>
                  <a:tcPr/>
                </a:tc>
                <a:tc>
                  <a:txBody>
                    <a:bodyPr/>
                    <a:lstStyle/>
                    <a:p>
                      <a:r>
                        <a:rPr lang="en-GB" sz="1600" dirty="0" smtClean="0"/>
                        <a:t>Description if What it Does</a:t>
                      </a:r>
                      <a:endParaRPr lang="en-GB" sz="1600" dirty="0"/>
                    </a:p>
                  </a:txBody>
                  <a:tcPr/>
                </a:tc>
                <a:tc>
                  <a:txBody>
                    <a:bodyPr/>
                    <a:lstStyle/>
                    <a:p>
                      <a:r>
                        <a:rPr lang="en-GB" sz="1600" dirty="0" smtClean="0"/>
                        <a:t>In-Process-Out</a:t>
                      </a:r>
                      <a:endParaRPr lang="en-GB" sz="1600" dirty="0"/>
                    </a:p>
                  </a:txBody>
                  <a:tcPr/>
                </a:tc>
                <a:tc>
                  <a:txBody>
                    <a:bodyPr/>
                    <a:lstStyle/>
                    <a:p>
                      <a:r>
                        <a:rPr lang="en-GB" sz="1600" dirty="0" smtClean="0"/>
                        <a:t>Circuit Symbol</a:t>
                      </a:r>
                      <a:endParaRPr lang="en-GB" sz="1600" dirty="0"/>
                    </a:p>
                  </a:txBody>
                  <a:tcPr/>
                </a:tc>
              </a:tr>
              <a:tr h="555629">
                <a:tc>
                  <a:txBody>
                    <a:bodyPr/>
                    <a:lstStyle/>
                    <a:p>
                      <a:r>
                        <a:rPr lang="en-GB" sz="1600" dirty="0" smtClean="0"/>
                        <a:t>Bipolar Transistor</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a:p>
                  </a:txBody>
                  <a:tcPr/>
                </a:tc>
              </a:tr>
              <a:tr h="317502">
                <a:tc>
                  <a:txBody>
                    <a:bodyPr/>
                    <a:lstStyle/>
                    <a:p>
                      <a:r>
                        <a:rPr lang="en-GB" sz="1600" dirty="0" smtClean="0"/>
                        <a:t>4017 Counter</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r>
            </a:tbl>
          </a:graphicData>
        </a:graphic>
      </p:graphicFrame>
      <p:graphicFrame>
        <p:nvGraphicFramePr>
          <p:cNvPr id="9" name="Content Placeholder 5"/>
          <p:cNvGraphicFramePr>
            <a:graphicFrameLocks/>
          </p:cNvGraphicFramePr>
          <p:nvPr/>
        </p:nvGraphicFramePr>
        <p:xfrm>
          <a:off x="500034" y="4429132"/>
          <a:ext cx="8014003" cy="1249680"/>
        </p:xfrm>
        <a:graphic>
          <a:graphicData uri="http://schemas.openxmlformats.org/drawingml/2006/table">
            <a:tbl>
              <a:tblPr firstRow="1" bandRow="1">
                <a:tableStyleId>{5C22544A-7EE6-4342-B048-85BDC9FD1C3A}</a:tableStyleId>
              </a:tblPr>
              <a:tblGrid>
                <a:gridCol w="2035969"/>
                <a:gridCol w="2464596"/>
                <a:gridCol w="2286016"/>
                <a:gridCol w="1227422"/>
              </a:tblGrid>
              <a:tr h="271465">
                <a:tc>
                  <a:txBody>
                    <a:bodyPr/>
                    <a:lstStyle/>
                    <a:p>
                      <a:r>
                        <a:rPr lang="en-GB" sz="1600" dirty="0" smtClean="0"/>
                        <a:t>Component/</a:t>
                      </a:r>
                    </a:p>
                    <a:p>
                      <a:r>
                        <a:rPr lang="en-GB" sz="1600" dirty="0" smtClean="0"/>
                        <a:t>Block</a:t>
                      </a:r>
                      <a:r>
                        <a:rPr lang="en-GB" sz="1600" baseline="0" dirty="0" smtClean="0"/>
                        <a:t> Name</a:t>
                      </a:r>
                      <a:endParaRPr lang="en-GB" sz="1600" dirty="0"/>
                    </a:p>
                  </a:txBody>
                  <a:tcPr/>
                </a:tc>
                <a:tc>
                  <a:txBody>
                    <a:bodyPr/>
                    <a:lstStyle/>
                    <a:p>
                      <a:r>
                        <a:rPr lang="en-GB" sz="1600" dirty="0" smtClean="0"/>
                        <a:t>Description if What it Does</a:t>
                      </a:r>
                      <a:endParaRPr lang="en-GB" sz="1600" dirty="0"/>
                    </a:p>
                  </a:txBody>
                  <a:tcPr/>
                </a:tc>
                <a:tc>
                  <a:txBody>
                    <a:bodyPr/>
                    <a:lstStyle/>
                    <a:p>
                      <a:r>
                        <a:rPr lang="en-GB" sz="1600" dirty="0" smtClean="0"/>
                        <a:t>In-Process-Out</a:t>
                      </a:r>
                      <a:endParaRPr lang="en-GB" sz="1600" dirty="0"/>
                    </a:p>
                  </a:txBody>
                  <a:tcPr/>
                </a:tc>
                <a:tc>
                  <a:txBody>
                    <a:bodyPr/>
                    <a:lstStyle/>
                    <a:p>
                      <a:r>
                        <a:rPr lang="en-GB" sz="1600" dirty="0" smtClean="0"/>
                        <a:t>Circuit Symbol</a:t>
                      </a:r>
                      <a:endParaRPr lang="en-GB" sz="1600" dirty="0"/>
                    </a:p>
                  </a:txBody>
                  <a:tcPr/>
                </a:tc>
              </a:tr>
              <a:tr h="155123">
                <a:tc>
                  <a:txBody>
                    <a:bodyPr/>
                    <a:lstStyle/>
                    <a:p>
                      <a:r>
                        <a:rPr lang="en-GB" sz="1600" dirty="0" smtClean="0"/>
                        <a:t>LED</a:t>
                      </a:r>
                      <a:r>
                        <a:rPr lang="en-GB" sz="1600" baseline="0" dirty="0" smtClean="0"/>
                        <a:t> </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a:p>
                  </a:txBody>
                  <a:tcPr/>
                </a:tc>
              </a:tr>
              <a:tr h="155123">
                <a:tc>
                  <a:txBody>
                    <a:bodyPr/>
                    <a:lstStyle/>
                    <a:p>
                      <a:r>
                        <a:rPr lang="en-GB" sz="1600" dirty="0" smtClean="0"/>
                        <a:t>Relay</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r>
            </a:tbl>
          </a:graphicData>
        </a:graphic>
      </p:graphicFrame>
      <p:sp>
        <p:nvSpPr>
          <p:cNvPr id="10" name="TextBox 9"/>
          <p:cNvSpPr txBox="1"/>
          <p:nvPr/>
        </p:nvSpPr>
        <p:spPr>
          <a:xfrm>
            <a:off x="500034" y="428604"/>
            <a:ext cx="6786610" cy="369332"/>
          </a:xfrm>
          <a:prstGeom prst="rect">
            <a:avLst/>
          </a:prstGeom>
          <a:noFill/>
        </p:spPr>
        <p:txBody>
          <a:bodyPr wrap="square" rtlCol="0">
            <a:spAutoFit/>
          </a:bodyPr>
          <a:lstStyle/>
          <a:p>
            <a:r>
              <a:rPr lang="en-GB" b="1" dirty="0" smtClean="0"/>
              <a:t>Possible Input Components/ Blocks</a:t>
            </a:r>
          </a:p>
        </p:txBody>
      </p:sp>
      <p:sp>
        <p:nvSpPr>
          <p:cNvPr id="12" name="TextBox 11"/>
          <p:cNvSpPr txBox="1"/>
          <p:nvPr/>
        </p:nvSpPr>
        <p:spPr>
          <a:xfrm>
            <a:off x="571472" y="2143116"/>
            <a:ext cx="6786610" cy="369332"/>
          </a:xfrm>
          <a:prstGeom prst="rect">
            <a:avLst/>
          </a:prstGeom>
          <a:noFill/>
        </p:spPr>
        <p:txBody>
          <a:bodyPr wrap="square" rtlCol="0">
            <a:spAutoFit/>
          </a:bodyPr>
          <a:lstStyle/>
          <a:p>
            <a:r>
              <a:rPr lang="en-GB" b="1" dirty="0" smtClean="0"/>
              <a:t>Possible Process Components/ Blocks</a:t>
            </a:r>
          </a:p>
        </p:txBody>
      </p:sp>
      <p:sp>
        <p:nvSpPr>
          <p:cNvPr id="13" name="TextBox 12"/>
          <p:cNvSpPr txBox="1"/>
          <p:nvPr/>
        </p:nvSpPr>
        <p:spPr>
          <a:xfrm>
            <a:off x="571472" y="4000504"/>
            <a:ext cx="6786610" cy="369332"/>
          </a:xfrm>
          <a:prstGeom prst="rect">
            <a:avLst/>
          </a:prstGeom>
          <a:noFill/>
        </p:spPr>
        <p:txBody>
          <a:bodyPr wrap="square" rtlCol="0">
            <a:spAutoFit/>
          </a:bodyPr>
          <a:lstStyle/>
          <a:p>
            <a:r>
              <a:rPr lang="en-GB" b="1" dirty="0" smtClean="0"/>
              <a:t>Possible Output Components/ Blocks</a:t>
            </a:r>
          </a:p>
        </p:txBody>
      </p:sp>
      <p:sp>
        <p:nvSpPr>
          <p:cNvPr id="15" name="TextBox 14"/>
          <p:cNvSpPr txBox="1"/>
          <p:nvPr/>
        </p:nvSpPr>
        <p:spPr>
          <a:xfrm rot="20800444">
            <a:off x="1166304" y="5088884"/>
            <a:ext cx="1428760" cy="369332"/>
          </a:xfrm>
          <a:prstGeom prst="rect">
            <a:avLst/>
          </a:prstGeom>
          <a:noFill/>
        </p:spPr>
        <p:txBody>
          <a:bodyPr wrap="square" rtlCol="0">
            <a:spAutoFit/>
          </a:bodyPr>
          <a:lstStyle/>
          <a:p>
            <a:r>
              <a:rPr lang="en-GB" b="1" i="1" dirty="0" smtClean="0"/>
              <a:t>examples</a:t>
            </a:r>
            <a:endParaRPr lang="en-GB" b="1" i="1" dirty="0"/>
          </a:p>
        </p:txBody>
      </p:sp>
      <p:sp>
        <p:nvSpPr>
          <p:cNvPr id="19" name="TextBox 18"/>
          <p:cNvSpPr txBox="1"/>
          <p:nvPr/>
        </p:nvSpPr>
        <p:spPr>
          <a:xfrm rot="20800444">
            <a:off x="2023561" y="3302934"/>
            <a:ext cx="1428760" cy="369332"/>
          </a:xfrm>
          <a:prstGeom prst="rect">
            <a:avLst/>
          </a:prstGeom>
          <a:noFill/>
        </p:spPr>
        <p:txBody>
          <a:bodyPr wrap="square" rtlCol="0">
            <a:spAutoFit/>
          </a:bodyPr>
          <a:lstStyle/>
          <a:p>
            <a:r>
              <a:rPr lang="en-GB" b="1" i="1" dirty="0" smtClean="0"/>
              <a:t>examples</a:t>
            </a:r>
            <a:endParaRPr lang="en-GB" b="1" i="1" dirty="0"/>
          </a:p>
        </p:txBody>
      </p:sp>
      <p:sp>
        <p:nvSpPr>
          <p:cNvPr id="20" name="TextBox 19"/>
          <p:cNvSpPr txBox="1"/>
          <p:nvPr/>
        </p:nvSpPr>
        <p:spPr>
          <a:xfrm rot="20800444">
            <a:off x="2094999" y="1445546"/>
            <a:ext cx="1428760" cy="369332"/>
          </a:xfrm>
          <a:prstGeom prst="rect">
            <a:avLst/>
          </a:prstGeom>
          <a:noFill/>
        </p:spPr>
        <p:txBody>
          <a:bodyPr wrap="square" rtlCol="0">
            <a:spAutoFit/>
          </a:bodyPr>
          <a:lstStyle/>
          <a:p>
            <a:r>
              <a:rPr lang="en-GB" b="1" i="1" dirty="0" smtClean="0"/>
              <a:t>examples</a:t>
            </a:r>
            <a:endParaRPr lang="en-GB"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20" y="1071546"/>
            <a:ext cx="2914640" cy="5357850"/>
          </a:xfrm>
        </p:spPr>
        <p:txBody>
          <a:bodyPr>
            <a:normAutofit/>
          </a:bodyPr>
          <a:lstStyle/>
          <a:p>
            <a:pPr>
              <a:buNone/>
            </a:pPr>
            <a:r>
              <a:rPr lang="en-GB" sz="2400" dirty="0" smtClean="0"/>
              <a:t>Switches; slide, rocker, Push to Make, Push to Break, Reed, Rotary, Membrane,</a:t>
            </a:r>
          </a:p>
          <a:p>
            <a:pPr>
              <a:buNone/>
            </a:pPr>
            <a:r>
              <a:rPr lang="en-GB" sz="2400" dirty="0" smtClean="0"/>
              <a:t>555 </a:t>
            </a:r>
            <a:r>
              <a:rPr lang="en-GB" sz="2400" dirty="0" err="1" smtClean="0"/>
              <a:t>monostable</a:t>
            </a:r>
            <a:endParaRPr lang="en-GB" sz="2400" dirty="0" smtClean="0"/>
          </a:p>
          <a:p>
            <a:pPr>
              <a:buNone/>
            </a:pPr>
            <a:r>
              <a:rPr lang="en-GB" sz="2400" dirty="0" smtClean="0"/>
              <a:t>Schmitt trigger</a:t>
            </a:r>
          </a:p>
          <a:p>
            <a:pPr>
              <a:buNone/>
            </a:pPr>
            <a:r>
              <a:rPr lang="en-GB" sz="2400" dirty="0" smtClean="0"/>
              <a:t>LDR</a:t>
            </a:r>
          </a:p>
          <a:p>
            <a:pPr>
              <a:buNone/>
            </a:pPr>
            <a:r>
              <a:rPr lang="en-GB" sz="2400" dirty="0" err="1" smtClean="0"/>
              <a:t>Thermistor</a:t>
            </a:r>
            <a:endParaRPr lang="en-GB" sz="2400" dirty="0" smtClean="0"/>
          </a:p>
          <a:p>
            <a:pPr>
              <a:buNone/>
            </a:pPr>
            <a:r>
              <a:rPr lang="en-GB" sz="2400" dirty="0" smtClean="0"/>
              <a:t>Moisture Sensor</a:t>
            </a:r>
          </a:p>
          <a:p>
            <a:pPr>
              <a:buNone/>
            </a:pPr>
            <a:r>
              <a:rPr lang="en-GB" sz="2400" smtClean="0"/>
              <a:t>Microphone</a:t>
            </a:r>
            <a:endParaRPr lang="en-GB" sz="2400" dirty="0" smtClean="0"/>
          </a:p>
          <a:p>
            <a:pPr>
              <a:buNone/>
            </a:pPr>
            <a:r>
              <a:rPr lang="en-GB" sz="2400" dirty="0" err="1" smtClean="0"/>
              <a:t>Opto</a:t>
            </a:r>
            <a:r>
              <a:rPr lang="en-GB" sz="2400" dirty="0" smtClean="0"/>
              <a:t>-isolator</a:t>
            </a:r>
          </a:p>
          <a:p>
            <a:pPr>
              <a:buNone/>
            </a:pPr>
            <a:endParaRPr lang="en-GB" dirty="0"/>
          </a:p>
        </p:txBody>
      </p:sp>
      <p:sp>
        <p:nvSpPr>
          <p:cNvPr id="5" name="Rectangle 4"/>
          <p:cNvSpPr/>
          <p:nvPr/>
        </p:nvSpPr>
        <p:spPr>
          <a:xfrm>
            <a:off x="500034" y="428604"/>
            <a:ext cx="2714644" cy="646331"/>
          </a:xfrm>
          <a:prstGeom prst="rect">
            <a:avLst/>
          </a:prstGeom>
        </p:spPr>
        <p:txBody>
          <a:bodyPr wrap="square">
            <a:spAutoFit/>
          </a:bodyPr>
          <a:lstStyle/>
          <a:p>
            <a:pPr algn="ctr">
              <a:buNone/>
            </a:pPr>
            <a:r>
              <a:rPr lang="en-GB" b="1" u="sng" dirty="0" smtClean="0"/>
              <a:t>Possible Input Components</a:t>
            </a:r>
          </a:p>
        </p:txBody>
      </p:sp>
      <p:sp>
        <p:nvSpPr>
          <p:cNvPr id="7" name="Content Placeholder 2"/>
          <p:cNvSpPr>
            <a:spLocks noGrp="1"/>
          </p:cNvSpPr>
          <p:nvPr>
            <p:ph sz="half" idx="1"/>
          </p:nvPr>
        </p:nvSpPr>
        <p:spPr>
          <a:xfrm>
            <a:off x="3071802" y="1071546"/>
            <a:ext cx="2914640" cy="5357850"/>
          </a:xfrm>
        </p:spPr>
        <p:txBody>
          <a:bodyPr>
            <a:normAutofit/>
          </a:bodyPr>
          <a:lstStyle/>
          <a:p>
            <a:pPr>
              <a:buNone/>
            </a:pPr>
            <a:r>
              <a:rPr lang="en-GB" dirty="0" smtClean="0"/>
              <a:t>Transistor</a:t>
            </a:r>
          </a:p>
          <a:p>
            <a:pPr>
              <a:buNone/>
            </a:pPr>
            <a:r>
              <a:rPr lang="en-GB" dirty="0" err="1" smtClean="0"/>
              <a:t>Thyristor</a:t>
            </a:r>
            <a:endParaRPr lang="en-GB" dirty="0" smtClean="0"/>
          </a:p>
          <a:p>
            <a:pPr>
              <a:buNone/>
            </a:pPr>
            <a:r>
              <a:rPr lang="en-GB" dirty="0" smtClean="0"/>
              <a:t>FET</a:t>
            </a:r>
          </a:p>
          <a:p>
            <a:pPr>
              <a:buNone/>
            </a:pPr>
            <a:r>
              <a:rPr lang="en-GB" dirty="0" smtClean="0"/>
              <a:t>555 </a:t>
            </a:r>
            <a:r>
              <a:rPr lang="en-GB" dirty="0" err="1" smtClean="0"/>
              <a:t>Astable</a:t>
            </a:r>
            <a:endParaRPr lang="en-GB" dirty="0" smtClean="0"/>
          </a:p>
          <a:p>
            <a:pPr>
              <a:buNone/>
            </a:pPr>
            <a:r>
              <a:rPr lang="en-GB" dirty="0" smtClean="0"/>
              <a:t>741 Op-amp</a:t>
            </a:r>
          </a:p>
          <a:p>
            <a:pPr>
              <a:buNone/>
            </a:pPr>
            <a:r>
              <a:rPr lang="en-GB" dirty="0" smtClean="0"/>
              <a:t>4017 counter</a:t>
            </a:r>
          </a:p>
          <a:p>
            <a:pPr>
              <a:buNone/>
            </a:pPr>
            <a:r>
              <a:rPr lang="en-GB" dirty="0" smtClean="0"/>
              <a:t>4026 counter</a:t>
            </a:r>
          </a:p>
          <a:p>
            <a:pPr>
              <a:buNone/>
            </a:pPr>
            <a:r>
              <a:rPr lang="en-GB" sz="2800" dirty="0" smtClean="0"/>
              <a:t>Logic Gates; AND OR NOT</a:t>
            </a:r>
          </a:p>
          <a:p>
            <a:pPr>
              <a:buNone/>
            </a:pPr>
            <a:r>
              <a:rPr lang="en-GB" sz="2800" dirty="0" smtClean="0"/>
              <a:t>PIC’s</a:t>
            </a:r>
            <a:r>
              <a:rPr lang="en-GB" sz="1800" dirty="0" smtClean="0"/>
              <a:t> Programmable Interface Controllers</a:t>
            </a:r>
          </a:p>
          <a:p>
            <a:pPr>
              <a:buNone/>
            </a:pPr>
            <a:endParaRPr lang="en-GB" dirty="0"/>
          </a:p>
        </p:txBody>
      </p:sp>
      <p:sp>
        <p:nvSpPr>
          <p:cNvPr id="8" name="Rectangle 7"/>
          <p:cNvSpPr/>
          <p:nvPr/>
        </p:nvSpPr>
        <p:spPr>
          <a:xfrm>
            <a:off x="3428992" y="428604"/>
            <a:ext cx="2714644" cy="646331"/>
          </a:xfrm>
          <a:prstGeom prst="rect">
            <a:avLst/>
          </a:prstGeom>
        </p:spPr>
        <p:txBody>
          <a:bodyPr wrap="square">
            <a:spAutoFit/>
          </a:bodyPr>
          <a:lstStyle/>
          <a:p>
            <a:pPr algn="ctr">
              <a:buNone/>
            </a:pPr>
            <a:r>
              <a:rPr lang="en-GB" b="1" u="sng" dirty="0" smtClean="0"/>
              <a:t>Possible Process Components</a:t>
            </a:r>
          </a:p>
        </p:txBody>
      </p:sp>
      <p:sp>
        <p:nvSpPr>
          <p:cNvPr id="9" name="Rectangle 8"/>
          <p:cNvSpPr/>
          <p:nvPr/>
        </p:nvSpPr>
        <p:spPr>
          <a:xfrm>
            <a:off x="6143636" y="428604"/>
            <a:ext cx="2714644" cy="646331"/>
          </a:xfrm>
          <a:prstGeom prst="rect">
            <a:avLst/>
          </a:prstGeom>
        </p:spPr>
        <p:txBody>
          <a:bodyPr wrap="square">
            <a:spAutoFit/>
          </a:bodyPr>
          <a:lstStyle/>
          <a:p>
            <a:pPr algn="ctr">
              <a:buNone/>
            </a:pPr>
            <a:r>
              <a:rPr lang="en-GB" b="1" u="sng" dirty="0" smtClean="0"/>
              <a:t>Possible Output Components</a:t>
            </a:r>
          </a:p>
        </p:txBody>
      </p:sp>
      <p:sp>
        <p:nvSpPr>
          <p:cNvPr id="10" name="Content Placeholder 2"/>
          <p:cNvSpPr>
            <a:spLocks noGrp="1"/>
          </p:cNvSpPr>
          <p:nvPr>
            <p:ph sz="half" idx="1"/>
          </p:nvPr>
        </p:nvSpPr>
        <p:spPr>
          <a:xfrm>
            <a:off x="5786446" y="1071546"/>
            <a:ext cx="3128954" cy="5357850"/>
          </a:xfrm>
        </p:spPr>
        <p:txBody>
          <a:bodyPr>
            <a:normAutofit fontScale="85000" lnSpcReduction="10000"/>
          </a:bodyPr>
          <a:lstStyle/>
          <a:p>
            <a:pPr>
              <a:buNone/>
            </a:pPr>
            <a:r>
              <a:rPr lang="en-GB" dirty="0" smtClean="0"/>
              <a:t>LED &amp; </a:t>
            </a:r>
            <a:r>
              <a:rPr lang="en-GB" dirty="0" err="1" smtClean="0"/>
              <a:t>FlashingLED</a:t>
            </a:r>
            <a:endParaRPr lang="en-GB" dirty="0" smtClean="0"/>
          </a:p>
          <a:p>
            <a:pPr>
              <a:buNone/>
            </a:pPr>
            <a:r>
              <a:rPr lang="en-GB" dirty="0" smtClean="0"/>
              <a:t>Bulb/Lamp</a:t>
            </a:r>
          </a:p>
          <a:p>
            <a:pPr>
              <a:buNone/>
            </a:pPr>
            <a:r>
              <a:rPr lang="en-GB" dirty="0" smtClean="0"/>
              <a:t>Bells</a:t>
            </a:r>
          </a:p>
          <a:p>
            <a:pPr>
              <a:buNone/>
            </a:pPr>
            <a:r>
              <a:rPr lang="en-GB" dirty="0" smtClean="0"/>
              <a:t>Sirens</a:t>
            </a:r>
          </a:p>
          <a:p>
            <a:pPr>
              <a:buNone/>
            </a:pPr>
            <a:r>
              <a:rPr lang="en-GB" dirty="0" smtClean="0"/>
              <a:t>Solenoids</a:t>
            </a:r>
          </a:p>
          <a:p>
            <a:pPr>
              <a:buNone/>
            </a:pPr>
            <a:r>
              <a:rPr lang="en-GB" dirty="0" smtClean="0"/>
              <a:t>Buzzer (</a:t>
            </a:r>
            <a:r>
              <a:rPr lang="en-GB" dirty="0" err="1" smtClean="0"/>
              <a:t>pcb</a:t>
            </a:r>
            <a:r>
              <a:rPr lang="en-GB" dirty="0" smtClean="0"/>
              <a:t> mounted)</a:t>
            </a:r>
          </a:p>
          <a:p>
            <a:pPr>
              <a:buNone/>
            </a:pPr>
            <a:r>
              <a:rPr lang="en-GB" dirty="0" err="1" smtClean="0"/>
              <a:t>Piezo</a:t>
            </a:r>
            <a:r>
              <a:rPr lang="en-GB" dirty="0" smtClean="0"/>
              <a:t> Transducer</a:t>
            </a:r>
          </a:p>
          <a:p>
            <a:pPr>
              <a:buNone/>
            </a:pPr>
            <a:r>
              <a:rPr lang="en-GB" dirty="0" smtClean="0"/>
              <a:t> 7 Segment display</a:t>
            </a:r>
          </a:p>
          <a:p>
            <a:pPr>
              <a:buNone/>
            </a:pPr>
            <a:r>
              <a:rPr lang="en-GB" dirty="0" smtClean="0"/>
              <a:t>Liquid Crystal Display</a:t>
            </a:r>
          </a:p>
          <a:p>
            <a:pPr>
              <a:buNone/>
            </a:pPr>
            <a:r>
              <a:rPr lang="en-GB" dirty="0" smtClean="0"/>
              <a:t>Speaker</a:t>
            </a:r>
          </a:p>
          <a:p>
            <a:pPr>
              <a:buNone/>
            </a:pPr>
            <a:r>
              <a:rPr lang="en-GB" dirty="0" smtClean="0"/>
              <a:t>Motor</a:t>
            </a:r>
          </a:p>
          <a:p>
            <a:pPr>
              <a:buNone/>
            </a:pPr>
            <a:r>
              <a:rPr lang="en-GB" dirty="0" smtClean="0"/>
              <a:t>Relays</a:t>
            </a:r>
          </a:p>
          <a:p>
            <a:pPr>
              <a:buNone/>
            </a:pPr>
            <a:r>
              <a:rPr lang="en-GB" dirty="0" smtClean="0"/>
              <a:t>Darlington Pairs</a:t>
            </a:r>
          </a:p>
          <a:p>
            <a:pPr>
              <a:buNone/>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urtell.com/Images/ProjectGrabs/bw_buzzwire.gif"/>
          <p:cNvPicPr>
            <a:picLocks noChangeAspect="1" noChangeArrowheads="1"/>
          </p:cNvPicPr>
          <p:nvPr/>
        </p:nvPicPr>
        <p:blipFill>
          <a:blip r:embed="rId2"/>
          <a:srcRect/>
          <a:stretch>
            <a:fillRect/>
          </a:stretch>
        </p:blipFill>
        <p:spPr bwMode="auto">
          <a:xfrm>
            <a:off x="357158" y="500042"/>
            <a:ext cx="1214414" cy="894090"/>
          </a:xfrm>
          <a:prstGeom prst="rect">
            <a:avLst/>
          </a:prstGeom>
          <a:noFill/>
        </p:spPr>
      </p:pic>
      <p:pic>
        <p:nvPicPr>
          <p:cNvPr id="1028" name="Picture 4" descr="See full size image">
            <a:hlinkClick r:id="rId3"/>
          </p:cNvPr>
          <p:cNvPicPr>
            <a:picLocks noChangeAspect="1" noChangeArrowheads="1"/>
          </p:cNvPicPr>
          <p:nvPr/>
        </p:nvPicPr>
        <p:blipFill>
          <a:blip r:embed="rId4"/>
          <a:srcRect/>
          <a:stretch>
            <a:fillRect/>
          </a:stretch>
        </p:blipFill>
        <p:spPr bwMode="auto">
          <a:xfrm>
            <a:off x="3286116" y="714356"/>
            <a:ext cx="928694" cy="834781"/>
          </a:xfrm>
          <a:prstGeom prst="rect">
            <a:avLst/>
          </a:prstGeom>
          <a:noFill/>
        </p:spPr>
      </p:pic>
      <p:pic>
        <p:nvPicPr>
          <p:cNvPr id="1030" name="Picture 6" descr="See full size image">
            <a:hlinkClick r:id="rId5"/>
          </p:cNvPr>
          <p:cNvPicPr>
            <a:picLocks noChangeAspect="1" noChangeArrowheads="1"/>
          </p:cNvPicPr>
          <p:nvPr/>
        </p:nvPicPr>
        <p:blipFill>
          <a:blip r:embed="rId6"/>
          <a:srcRect/>
          <a:stretch>
            <a:fillRect/>
          </a:stretch>
        </p:blipFill>
        <p:spPr bwMode="auto">
          <a:xfrm>
            <a:off x="6500826" y="571480"/>
            <a:ext cx="762000" cy="762000"/>
          </a:xfrm>
          <a:prstGeom prst="rect">
            <a:avLst/>
          </a:prstGeom>
          <a:noFill/>
        </p:spPr>
      </p:pic>
      <p:pic>
        <p:nvPicPr>
          <p:cNvPr id="1032" name="Picture 8" descr="See full size image">
            <a:hlinkClick r:id="rId7"/>
          </p:cNvPr>
          <p:cNvPicPr>
            <a:picLocks noChangeAspect="1" noChangeArrowheads="1"/>
          </p:cNvPicPr>
          <p:nvPr/>
        </p:nvPicPr>
        <p:blipFill>
          <a:blip r:embed="rId8"/>
          <a:srcRect/>
          <a:stretch>
            <a:fillRect/>
          </a:stretch>
        </p:blipFill>
        <p:spPr bwMode="auto">
          <a:xfrm>
            <a:off x="1714480" y="2000240"/>
            <a:ext cx="819150" cy="762000"/>
          </a:xfrm>
          <a:prstGeom prst="rect">
            <a:avLst/>
          </a:prstGeom>
          <a:noFill/>
        </p:spPr>
      </p:pic>
      <p:pic>
        <p:nvPicPr>
          <p:cNvPr id="1033" name="Picture 9"/>
          <p:cNvPicPr>
            <a:picLocks noChangeAspect="1" noChangeArrowheads="1"/>
          </p:cNvPicPr>
          <p:nvPr/>
        </p:nvPicPr>
        <p:blipFill>
          <a:blip r:embed="rId9"/>
          <a:srcRect/>
          <a:stretch>
            <a:fillRect/>
          </a:stretch>
        </p:blipFill>
        <p:spPr bwMode="auto">
          <a:xfrm>
            <a:off x="5000628" y="2000240"/>
            <a:ext cx="644380" cy="433388"/>
          </a:xfrm>
          <a:prstGeom prst="rect">
            <a:avLst/>
          </a:prstGeom>
          <a:noFill/>
          <a:ln w="9525">
            <a:noFill/>
            <a:miter lim="800000"/>
            <a:headEnd/>
            <a:tailEnd/>
          </a:ln>
          <a:effectLst/>
        </p:spPr>
      </p:pic>
      <p:cxnSp>
        <p:nvCxnSpPr>
          <p:cNvPr id="11" name="Straight Arrow Connector 10"/>
          <p:cNvCxnSpPr/>
          <p:nvPr/>
        </p:nvCxnSpPr>
        <p:spPr>
          <a:xfrm rot="5400000" flipH="1" flipV="1">
            <a:off x="535753" y="1321579"/>
            <a:ext cx="35719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643174" y="1000108"/>
            <a:ext cx="321455" cy="32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82145" y="665018"/>
            <a:ext cx="454384" cy="192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57950" y="1357298"/>
            <a:ext cx="321455" cy="32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1500167" y="714356"/>
            <a:ext cx="214317" cy="71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7286645" y="1142984"/>
            <a:ext cx="571505"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857620" y="1500174"/>
            <a:ext cx="321455" cy="32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5715008" y="2214554"/>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72000" y="2285992"/>
            <a:ext cx="321455" cy="32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0"/>
            <a:ext cx="7215238" cy="369332"/>
          </a:xfrm>
          <a:prstGeom prst="rect">
            <a:avLst/>
          </a:prstGeom>
          <a:noFill/>
        </p:spPr>
        <p:txBody>
          <a:bodyPr wrap="square" rtlCol="0">
            <a:spAutoFit/>
          </a:bodyPr>
          <a:lstStyle/>
          <a:p>
            <a:r>
              <a:rPr lang="en-GB" dirty="0" smtClean="0"/>
              <a:t>PRODUCT ANALYSIS AND DIS-ASSEMBLY</a:t>
            </a:r>
            <a:endParaRPr lang="en-GB" dirty="0"/>
          </a:p>
        </p:txBody>
      </p:sp>
      <p:sp>
        <p:nvSpPr>
          <p:cNvPr id="38" name="TextBox 37"/>
          <p:cNvSpPr txBox="1"/>
          <p:nvPr/>
        </p:nvSpPr>
        <p:spPr>
          <a:xfrm>
            <a:off x="2571736" y="1785926"/>
            <a:ext cx="2214578" cy="1077218"/>
          </a:xfrm>
          <a:prstGeom prst="rect">
            <a:avLst/>
          </a:prstGeom>
          <a:noFill/>
        </p:spPr>
        <p:txBody>
          <a:bodyPr wrap="square" rtlCol="0">
            <a:spAutoFit/>
          </a:bodyPr>
          <a:lstStyle/>
          <a:p>
            <a:r>
              <a:rPr lang="en-GB" sz="1600" dirty="0" smtClean="0"/>
              <a:t>Annotate key points, What is good? What isn’t? Etc.</a:t>
            </a:r>
            <a:endParaRPr lang="en-GB" sz="1600" dirty="0"/>
          </a:p>
        </p:txBody>
      </p:sp>
      <p:sp>
        <p:nvSpPr>
          <p:cNvPr id="39" name="TextBox 38"/>
          <p:cNvSpPr txBox="1"/>
          <p:nvPr/>
        </p:nvSpPr>
        <p:spPr>
          <a:xfrm>
            <a:off x="4572000" y="714356"/>
            <a:ext cx="1500198" cy="830997"/>
          </a:xfrm>
          <a:prstGeom prst="rect">
            <a:avLst/>
          </a:prstGeom>
          <a:noFill/>
        </p:spPr>
        <p:txBody>
          <a:bodyPr wrap="square" rtlCol="0">
            <a:spAutoFit/>
          </a:bodyPr>
          <a:lstStyle/>
          <a:p>
            <a:r>
              <a:rPr lang="en-GB" sz="1200" dirty="0" smtClean="0"/>
              <a:t>Annotate key points, What is good? What isn’t? Etc.</a:t>
            </a:r>
            <a:endParaRPr lang="en-GB" sz="1200" dirty="0"/>
          </a:p>
        </p:txBody>
      </p:sp>
      <p:sp>
        <p:nvSpPr>
          <p:cNvPr id="40" name="TextBox 39"/>
          <p:cNvSpPr txBox="1"/>
          <p:nvPr/>
        </p:nvSpPr>
        <p:spPr>
          <a:xfrm>
            <a:off x="6215074" y="1857364"/>
            <a:ext cx="2214578" cy="1077218"/>
          </a:xfrm>
          <a:prstGeom prst="rect">
            <a:avLst/>
          </a:prstGeom>
          <a:noFill/>
        </p:spPr>
        <p:txBody>
          <a:bodyPr wrap="square" rtlCol="0">
            <a:spAutoFit/>
          </a:bodyPr>
          <a:lstStyle/>
          <a:p>
            <a:r>
              <a:rPr lang="en-GB" sz="1600" dirty="0" smtClean="0"/>
              <a:t>Annotate key points, What is good? What isn’t? Etc.</a:t>
            </a:r>
            <a:endParaRPr lang="en-GB" sz="1600" dirty="0"/>
          </a:p>
        </p:txBody>
      </p:sp>
      <p:sp>
        <p:nvSpPr>
          <p:cNvPr id="41" name="TextBox 40"/>
          <p:cNvSpPr txBox="1"/>
          <p:nvPr/>
        </p:nvSpPr>
        <p:spPr>
          <a:xfrm>
            <a:off x="1428728" y="1142984"/>
            <a:ext cx="1143008" cy="707886"/>
          </a:xfrm>
          <a:prstGeom prst="rect">
            <a:avLst/>
          </a:prstGeom>
          <a:noFill/>
        </p:spPr>
        <p:txBody>
          <a:bodyPr wrap="square" rtlCol="0">
            <a:spAutoFit/>
          </a:bodyPr>
          <a:lstStyle/>
          <a:p>
            <a:r>
              <a:rPr lang="en-GB" sz="1000" dirty="0" smtClean="0"/>
              <a:t>Annotate key points, What is good? What isn’t? Etc.</a:t>
            </a:r>
            <a:endParaRPr lang="en-GB" sz="1000" dirty="0"/>
          </a:p>
        </p:txBody>
      </p:sp>
      <p:pic>
        <p:nvPicPr>
          <p:cNvPr id="1035" name="Picture 11" descr="http://s3files.core77.com/blog/images/2010/01/DFD2010-Glide_DfD.jpg"/>
          <p:cNvPicPr>
            <a:picLocks noChangeAspect="1" noChangeArrowheads="1"/>
          </p:cNvPicPr>
          <p:nvPr/>
        </p:nvPicPr>
        <p:blipFill>
          <a:blip r:embed="rId10"/>
          <a:srcRect/>
          <a:stretch>
            <a:fillRect/>
          </a:stretch>
        </p:blipFill>
        <p:spPr bwMode="auto">
          <a:xfrm>
            <a:off x="1714480" y="4572008"/>
            <a:ext cx="1791058" cy="1136633"/>
          </a:xfrm>
          <a:prstGeom prst="rect">
            <a:avLst/>
          </a:prstGeom>
          <a:noFill/>
        </p:spPr>
      </p:pic>
      <p:pic>
        <p:nvPicPr>
          <p:cNvPr id="1037" name="Picture 13" descr="http://www.sonyslim.com/wp-content/uploads/2009/08/pspgo-08-26-09-300x225.jpg"/>
          <p:cNvPicPr>
            <a:picLocks noChangeAspect="1" noChangeArrowheads="1"/>
          </p:cNvPicPr>
          <p:nvPr/>
        </p:nvPicPr>
        <p:blipFill>
          <a:blip r:embed="rId11"/>
          <a:srcRect/>
          <a:stretch>
            <a:fillRect/>
          </a:stretch>
        </p:blipFill>
        <p:spPr bwMode="auto">
          <a:xfrm>
            <a:off x="5357818" y="4572008"/>
            <a:ext cx="1643074" cy="1232306"/>
          </a:xfrm>
          <a:prstGeom prst="rect">
            <a:avLst/>
          </a:prstGeom>
          <a:noFill/>
        </p:spPr>
      </p:pic>
      <p:sp>
        <p:nvSpPr>
          <p:cNvPr id="44" name="TextBox 43"/>
          <p:cNvSpPr txBox="1"/>
          <p:nvPr/>
        </p:nvSpPr>
        <p:spPr>
          <a:xfrm>
            <a:off x="5786446" y="3714752"/>
            <a:ext cx="2500330" cy="707886"/>
          </a:xfrm>
          <a:prstGeom prst="rect">
            <a:avLst/>
          </a:prstGeom>
          <a:noFill/>
        </p:spPr>
        <p:txBody>
          <a:bodyPr wrap="square" rtlCol="0">
            <a:spAutoFit/>
          </a:bodyPr>
          <a:lstStyle/>
          <a:p>
            <a:r>
              <a:rPr lang="en-GB" sz="1000" dirty="0" smtClean="0"/>
              <a:t>Take battery-powered products apart and work out how they are assembled- thinking about your brainstorm/Brief etc.</a:t>
            </a:r>
            <a:endParaRPr lang="en-GB" sz="1000" dirty="0"/>
          </a:p>
        </p:txBody>
      </p:sp>
      <p:cxnSp>
        <p:nvCxnSpPr>
          <p:cNvPr id="46" name="Straight Arrow Connector 45"/>
          <p:cNvCxnSpPr/>
          <p:nvPr/>
        </p:nvCxnSpPr>
        <p:spPr>
          <a:xfrm>
            <a:off x="1000100" y="4643446"/>
            <a:ext cx="571504" cy="166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643702" y="4572008"/>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6357950" y="5072074"/>
            <a:ext cx="78581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857356" y="5429264"/>
            <a:ext cx="71438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72066" y="528638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142976" y="5429264"/>
            <a:ext cx="50006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2322497" y="4535495"/>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3178959" y="582217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5429256" y="4429132"/>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3143240" y="4286256"/>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071538" y="3571876"/>
            <a:ext cx="2286000" cy="707886"/>
          </a:xfrm>
          <a:prstGeom prst="rect">
            <a:avLst/>
          </a:prstGeom>
        </p:spPr>
        <p:txBody>
          <a:bodyPr>
            <a:spAutoFit/>
          </a:bodyPr>
          <a:lstStyle/>
          <a:p>
            <a:pPr lvl="0"/>
            <a:r>
              <a:rPr lang="en-GB" sz="1000" dirty="0" smtClean="0">
                <a:solidFill>
                  <a:prstClr val="black"/>
                </a:solidFill>
              </a:rPr>
              <a:t>Take battery-powered products apart and work out how they are assembled- thinking about your brainstorm/Brief etc.</a:t>
            </a:r>
            <a:endParaRPr lang="en-GB" sz="1000" dirty="0">
              <a:solidFill>
                <a:prstClr val="black"/>
              </a:solidFill>
            </a:endParaRPr>
          </a:p>
        </p:txBody>
      </p:sp>
      <p:cxnSp>
        <p:nvCxnSpPr>
          <p:cNvPr id="75" name="Straight Arrow Connector 74"/>
          <p:cNvCxnSpPr/>
          <p:nvPr/>
        </p:nvCxnSpPr>
        <p:spPr>
          <a:xfrm>
            <a:off x="1295376" y="2366954"/>
            <a:ext cx="571504" cy="166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57620" y="3571876"/>
            <a:ext cx="1214446" cy="1077218"/>
          </a:xfrm>
          <a:prstGeom prst="rect">
            <a:avLst/>
          </a:prstGeom>
          <a:noFill/>
        </p:spPr>
        <p:txBody>
          <a:bodyPr wrap="square" rtlCol="0">
            <a:spAutoFit/>
          </a:bodyPr>
          <a:lstStyle/>
          <a:p>
            <a:r>
              <a:rPr lang="en-GB" sz="800" dirty="0" smtClean="0"/>
              <a:t>Take battery-powered products apart and work out how they are assembled- thinking about your brainstorm/Brief etc.</a:t>
            </a:r>
            <a:endParaRPr lang="en-GB" sz="800" dirty="0"/>
          </a:p>
        </p:txBody>
      </p:sp>
      <p:sp>
        <p:nvSpPr>
          <p:cNvPr id="77" name="TextBox 76"/>
          <p:cNvSpPr txBox="1"/>
          <p:nvPr/>
        </p:nvSpPr>
        <p:spPr>
          <a:xfrm>
            <a:off x="3714744" y="4929198"/>
            <a:ext cx="1071570" cy="1323439"/>
          </a:xfrm>
          <a:prstGeom prst="rect">
            <a:avLst/>
          </a:prstGeom>
          <a:noFill/>
        </p:spPr>
        <p:txBody>
          <a:bodyPr wrap="square" rtlCol="0">
            <a:spAutoFit/>
          </a:bodyPr>
          <a:lstStyle/>
          <a:p>
            <a:r>
              <a:rPr lang="en-GB" sz="800" dirty="0" smtClean="0"/>
              <a:t>Take battery-powered products apart and work out how they are assembled- thinking about your brainstorm/Brief etc.</a:t>
            </a:r>
            <a:endParaRPr lang="en-GB" sz="800" dirty="0"/>
          </a:p>
        </p:txBody>
      </p:sp>
      <p:sp>
        <p:nvSpPr>
          <p:cNvPr id="78" name="TextBox 77"/>
          <p:cNvSpPr txBox="1"/>
          <p:nvPr/>
        </p:nvSpPr>
        <p:spPr>
          <a:xfrm rot="19741495">
            <a:off x="7487597" y="4437923"/>
            <a:ext cx="956093" cy="1323439"/>
          </a:xfrm>
          <a:prstGeom prst="rect">
            <a:avLst/>
          </a:prstGeom>
          <a:noFill/>
        </p:spPr>
        <p:txBody>
          <a:bodyPr wrap="square" rtlCol="0">
            <a:spAutoFit/>
          </a:bodyPr>
          <a:lstStyle/>
          <a:p>
            <a:r>
              <a:rPr lang="en-GB" sz="800" dirty="0" smtClean="0"/>
              <a:t>Take battery-powered products apart and work out how they are assembled- thinking about your brainstorm/Brief etc.</a:t>
            </a:r>
            <a:endParaRPr lang="en-GB" sz="800" dirty="0"/>
          </a:p>
        </p:txBody>
      </p:sp>
      <p:sp>
        <p:nvSpPr>
          <p:cNvPr id="79" name="TextBox 78"/>
          <p:cNvSpPr txBox="1"/>
          <p:nvPr/>
        </p:nvSpPr>
        <p:spPr>
          <a:xfrm>
            <a:off x="714348" y="5715016"/>
            <a:ext cx="2500330" cy="707886"/>
          </a:xfrm>
          <a:prstGeom prst="rect">
            <a:avLst/>
          </a:prstGeom>
          <a:noFill/>
        </p:spPr>
        <p:txBody>
          <a:bodyPr wrap="square" rtlCol="0">
            <a:spAutoFit/>
          </a:bodyPr>
          <a:lstStyle/>
          <a:p>
            <a:r>
              <a:rPr lang="en-GB" sz="1000" dirty="0" smtClean="0"/>
              <a:t>Take battery-powered products apart and work out how they are assembled- thinking about your brainstorm/Brief etc.</a:t>
            </a:r>
            <a:endParaRPr lang="en-GB" sz="1000" dirty="0"/>
          </a:p>
        </p:txBody>
      </p:sp>
      <p:sp>
        <p:nvSpPr>
          <p:cNvPr id="80" name="TextBox 79"/>
          <p:cNvSpPr txBox="1"/>
          <p:nvPr/>
        </p:nvSpPr>
        <p:spPr>
          <a:xfrm>
            <a:off x="1071538" y="2928934"/>
            <a:ext cx="6786610" cy="646331"/>
          </a:xfrm>
          <a:prstGeom prst="rect">
            <a:avLst/>
          </a:prstGeom>
          <a:solidFill>
            <a:schemeClr val="accent1">
              <a:alpha val="20000"/>
            </a:schemeClr>
          </a:solidFill>
        </p:spPr>
        <p:txBody>
          <a:bodyPr wrap="square" rtlCol="0">
            <a:spAutoFit/>
          </a:bodyPr>
          <a:lstStyle/>
          <a:p>
            <a:r>
              <a:rPr lang="en-GB" dirty="0" smtClean="0"/>
              <a:t>Analyse by looking back to your previous work; brain storm, user, brief, context etc.</a:t>
            </a:r>
            <a:endParaRPr lang="en-GB" dirty="0"/>
          </a:p>
        </p:txBody>
      </p:sp>
      <p:sp>
        <p:nvSpPr>
          <p:cNvPr id="43" name="TextBox 42"/>
          <p:cNvSpPr txBox="1"/>
          <p:nvPr/>
        </p:nvSpPr>
        <p:spPr>
          <a:xfrm>
            <a:off x="6786546" y="6211669"/>
            <a:ext cx="2357454" cy="646331"/>
          </a:xfrm>
          <a:prstGeom prst="rect">
            <a:avLst/>
          </a:prstGeom>
          <a:solidFill>
            <a:schemeClr val="bg1"/>
          </a:solidFill>
          <a:ln w="38100">
            <a:solidFill>
              <a:schemeClr val="tx1"/>
            </a:solidFill>
          </a:ln>
        </p:spPr>
        <p:txBody>
          <a:bodyPr wrap="square" rtlCol="0">
            <a:spAutoFit/>
          </a:bodyPr>
          <a:lstStyle/>
          <a:p>
            <a:pPr algn="ctr"/>
            <a:r>
              <a:rPr lang="en-GB" b="1" i="1" dirty="0" smtClean="0"/>
              <a:t>PAGE 5 OF </a:t>
            </a:r>
          </a:p>
          <a:p>
            <a:pPr algn="ctr"/>
            <a:r>
              <a:rPr lang="en-GB" b="1" i="1" dirty="0" smtClean="0"/>
              <a:t>YOUR FOLDER</a:t>
            </a:r>
            <a:endParaRPr lang="en-GB"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643966" cy="6001643"/>
          </a:xfrm>
          <a:prstGeom prst="rect">
            <a:avLst/>
          </a:prstGeom>
          <a:noFill/>
        </p:spPr>
        <p:txBody>
          <a:bodyPr wrap="square" rtlCol="0">
            <a:spAutoFit/>
          </a:bodyPr>
          <a:lstStyle/>
          <a:p>
            <a:pPr algn="ctr"/>
            <a:r>
              <a:rPr lang="en-GB" sz="3200" u="sng" dirty="0" smtClean="0">
                <a:solidFill>
                  <a:schemeClr val="accent3">
                    <a:lumMod val="75000"/>
                  </a:schemeClr>
                </a:solidFill>
              </a:rPr>
              <a:t>KEY POINT: HOW YOU ARE GOING TO BE MARKED IN THE ANALYSIS SECTION OF YOUR COURSEWORK</a:t>
            </a:r>
          </a:p>
          <a:p>
            <a:pPr algn="ctr"/>
            <a:r>
              <a:rPr lang="en-GB" sz="3200" b="1" dirty="0" smtClean="0"/>
              <a:t>Discrimination shown when selecting and acquiring relevant research that will promote originality in designing.</a:t>
            </a:r>
          </a:p>
          <a:p>
            <a:pPr algn="ctr"/>
            <a:r>
              <a:rPr lang="en-GB" sz="2000" i="1" dirty="0" smtClean="0"/>
              <a:t>(WHICH MEANS THAT YOU MUST CARRY OUT YOUR OWN RESEARCH METHODS IN ORDER TO ANSWER THE QUESTIONS THAT NEED TO BE ANSWERED FOR YOU TO PRODUCE AN EXCELLENT COMPLETED PROJECT)</a:t>
            </a:r>
          </a:p>
          <a:p>
            <a:pPr algn="ctr"/>
            <a:r>
              <a:rPr lang="en-GB" sz="4000" b="1" u="sng" dirty="0" smtClean="0">
                <a:solidFill>
                  <a:schemeClr val="accent3">
                    <a:lumMod val="75000"/>
                  </a:schemeClr>
                </a:solidFill>
              </a:rPr>
              <a:t>YOU NEED TO DO THIS TO RECEIVE TOP MARKS</a:t>
            </a:r>
            <a:endParaRPr lang="en-GB" sz="4000" b="1" u="sng"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500702"/>
            <a:ext cx="8183880" cy="1051560"/>
          </a:xfrm>
        </p:spPr>
        <p:txBody>
          <a:bodyPr>
            <a:normAutofit fontScale="90000"/>
          </a:bodyPr>
          <a:lstStyle/>
          <a:p>
            <a:r>
              <a:rPr lang="en-GB" dirty="0" smtClean="0"/>
              <a:t>TIPS FOR A SUCCESSFUL FOLDER</a:t>
            </a:r>
            <a:endParaRPr lang="en-GB" dirty="0"/>
          </a:p>
        </p:txBody>
      </p:sp>
      <p:sp>
        <p:nvSpPr>
          <p:cNvPr id="3" name="Content Placeholder 2"/>
          <p:cNvSpPr>
            <a:spLocks noGrp="1"/>
          </p:cNvSpPr>
          <p:nvPr>
            <p:ph idx="1"/>
          </p:nvPr>
        </p:nvSpPr>
        <p:spPr/>
        <p:txBody>
          <a:bodyPr>
            <a:normAutofit fontScale="70000" lnSpcReduction="20000"/>
          </a:bodyPr>
          <a:lstStyle/>
          <a:p>
            <a:r>
              <a:rPr lang="en-GB" b="1" i="1" u="sng" dirty="0" smtClean="0"/>
              <a:t>Save your work to the Hard Drive (your documents folder) memory sticks are only there for transferring your work</a:t>
            </a:r>
          </a:p>
          <a:p>
            <a:r>
              <a:rPr lang="en-GB" dirty="0" smtClean="0"/>
              <a:t>Clear text and images, well laid out</a:t>
            </a:r>
          </a:p>
          <a:p>
            <a:r>
              <a:rPr lang="en-GB" dirty="0" smtClean="0"/>
              <a:t>Font size can be up to 12 point and no smaller than 8 point</a:t>
            </a:r>
          </a:p>
          <a:p>
            <a:r>
              <a:rPr lang="en-GB" dirty="0" smtClean="0"/>
              <a:t>The number of slides should be no more </a:t>
            </a:r>
            <a:r>
              <a:rPr lang="en-GB" smtClean="0"/>
              <a:t>than 30</a:t>
            </a:r>
            <a:endParaRPr lang="en-GB" dirty="0" smtClean="0"/>
          </a:p>
          <a:p>
            <a:r>
              <a:rPr lang="en-GB" dirty="0" smtClean="0"/>
              <a:t>Pictures which appear small on screen will be ok in Slideshow</a:t>
            </a:r>
          </a:p>
          <a:p>
            <a:r>
              <a:rPr lang="en-GB" dirty="0" smtClean="0"/>
              <a:t>Don’t waste space you put pictures/graphics on you presentation that is relevant.</a:t>
            </a:r>
          </a:p>
          <a:p>
            <a:r>
              <a:rPr lang="en-GB" dirty="0" smtClean="0"/>
              <a:t>The content (depth/quality of work) is most important. You are given marks for grammar, comprehension and clarity</a:t>
            </a:r>
          </a:p>
          <a:p>
            <a:r>
              <a:rPr lang="en-GB" b="1" i="1" u="sng" dirty="0" smtClean="0"/>
              <a:t>Save your work to the Hard Drive (your documents folder) memory sticks are only there for transferring your work</a:t>
            </a:r>
            <a:endParaRPr lang="en-GB" b="1" i="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5786446" y="3071810"/>
            <a:ext cx="3214710" cy="3643338"/>
          </a:xfrm>
          <a:prstGeom prst="rect">
            <a:avLst/>
          </a:prstGeom>
          <a:solidFill>
            <a:schemeClr val="bg2"/>
          </a:solidFill>
          <a:ln w="9525">
            <a:solidFill>
              <a:srgbClr val="000000"/>
            </a:solidFill>
            <a:miter lim="800000"/>
            <a:headEnd/>
            <a:tailEnd/>
          </a:ln>
          <a:effectLst>
            <a:outerShdw blurRad="50800" dist="50800" dir="5400000" algn="ctr" rotWithShape="0">
              <a:srgbClr val="000000">
                <a:alpha val="43137"/>
              </a:srgbClr>
            </a:outerShdw>
          </a:effec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6786546" y="6211669"/>
            <a:ext cx="2357454" cy="646331"/>
          </a:xfrm>
          <a:prstGeom prst="rect">
            <a:avLst/>
          </a:prstGeom>
          <a:solidFill>
            <a:schemeClr val="bg1"/>
          </a:solidFill>
          <a:ln w="38100">
            <a:solidFill>
              <a:schemeClr val="tx1"/>
            </a:solidFill>
          </a:ln>
        </p:spPr>
        <p:txBody>
          <a:bodyPr wrap="square" rtlCol="0">
            <a:spAutoFit/>
          </a:bodyPr>
          <a:lstStyle/>
          <a:p>
            <a:pPr algn="ctr"/>
            <a:r>
              <a:rPr lang="en-GB" b="1" i="1" dirty="0" smtClean="0"/>
              <a:t>PAGE 6 OF </a:t>
            </a:r>
          </a:p>
          <a:p>
            <a:pPr algn="ctr"/>
            <a:r>
              <a:rPr lang="en-GB" b="1" i="1" dirty="0" smtClean="0"/>
              <a:t>YOUR FOLDER</a:t>
            </a:r>
            <a:endParaRPr lang="en-GB" b="1" i="1" dirty="0"/>
          </a:p>
        </p:txBody>
      </p:sp>
      <p:sp>
        <p:nvSpPr>
          <p:cNvPr id="5" name="TextBox 4"/>
          <p:cNvSpPr txBox="1"/>
          <p:nvPr/>
        </p:nvSpPr>
        <p:spPr>
          <a:xfrm>
            <a:off x="0" y="0"/>
            <a:ext cx="9144000" cy="369332"/>
          </a:xfrm>
          <a:prstGeom prst="rect">
            <a:avLst/>
          </a:prstGeom>
          <a:noFill/>
        </p:spPr>
        <p:txBody>
          <a:bodyPr wrap="square" rtlCol="0">
            <a:spAutoFit/>
          </a:bodyPr>
          <a:lstStyle/>
          <a:p>
            <a:r>
              <a:rPr lang="en-GB" dirty="0" smtClean="0"/>
              <a:t>QUESTIONNAIRE/SURVEY </a:t>
            </a:r>
            <a:r>
              <a:rPr lang="en-GB" i="1" dirty="0" smtClean="0"/>
              <a:t>of the Target Mar</a:t>
            </a:r>
            <a:r>
              <a:rPr lang="en-GB" dirty="0" smtClean="0"/>
              <a:t>ket: RESULTS AND ANALYSIS</a:t>
            </a:r>
            <a:endParaRPr lang="en-GB" dirty="0"/>
          </a:p>
        </p:txBody>
      </p:sp>
      <p:graphicFrame>
        <p:nvGraphicFramePr>
          <p:cNvPr id="2057" name="Object 9"/>
          <p:cNvGraphicFramePr>
            <a:graphicFrameLocks noChangeAspect="1"/>
          </p:cNvGraphicFramePr>
          <p:nvPr/>
        </p:nvGraphicFramePr>
        <p:xfrm>
          <a:off x="714348" y="785794"/>
          <a:ext cx="1485900" cy="733425"/>
        </p:xfrm>
        <a:graphic>
          <a:graphicData uri="http://schemas.openxmlformats.org/presentationml/2006/ole">
            <p:oleObj spid="_x0000_s2057" name="Chart" r:id="rId3" imgW="1485900" imgH="733425" progId="Excel.Sheet.8">
              <p:embed/>
            </p:oleObj>
          </a:graphicData>
        </a:graphic>
      </p:graphicFrame>
      <p:graphicFrame>
        <p:nvGraphicFramePr>
          <p:cNvPr id="2056" name="Object 8"/>
          <p:cNvGraphicFramePr>
            <a:graphicFrameLocks noChangeAspect="1"/>
          </p:cNvGraphicFramePr>
          <p:nvPr/>
        </p:nvGraphicFramePr>
        <p:xfrm>
          <a:off x="3500430" y="714356"/>
          <a:ext cx="1485900" cy="733425"/>
        </p:xfrm>
        <a:graphic>
          <a:graphicData uri="http://schemas.openxmlformats.org/presentationml/2006/ole">
            <p:oleObj spid="_x0000_s2056" name="Chart" r:id="rId4" imgW="1447910" imgH="676184" progId="Excel.Sheet.8">
              <p:embed/>
            </p:oleObj>
          </a:graphicData>
        </a:graphic>
      </p:graphicFrame>
      <p:graphicFrame>
        <p:nvGraphicFramePr>
          <p:cNvPr id="2055" name="Object 7"/>
          <p:cNvGraphicFramePr>
            <a:graphicFrameLocks noChangeAspect="1"/>
          </p:cNvGraphicFramePr>
          <p:nvPr/>
        </p:nvGraphicFramePr>
        <p:xfrm>
          <a:off x="714348" y="2071678"/>
          <a:ext cx="1485900" cy="733425"/>
        </p:xfrm>
        <a:graphic>
          <a:graphicData uri="http://schemas.openxmlformats.org/presentationml/2006/ole">
            <p:oleObj spid="_x0000_s2055" name="Chart" r:id="rId5" imgW="1485900" imgH="733425" progId="Excel.Sheet.8">
              <p:embed/>
            </p:oleObj>
          </a:graphicData>
        </a:graphic>
      </p:graphicFrame>
      <p:graphicFrame>
        <p:nvGraphicFramePr>
          <p:cNvPr id="2054" name="Object 6"/>
          <p:cNvGraphicFramePr>
            <a:graphicFrameLocks noChangeAspect="1"/>
          </p:cNvGraphicFramePr>
          <p:nvPr/>
        </p:nvGraphicFramePr>
        <p:xfrm>
          <a:off x="6500826" y="714356"/>
          <a:ext cx="1485900" cy="733425"/>
        </p:xfrm>
        <a:graphic>
          <a:graphicData uri="http://schemas.openxmlformats.org/presentationml/2006/ole">
            <p:oleObj spid="_x0000_s2054" name="Chart" r:id="rId6" imgW="1485900" imgH="733425" progId="Excel.Sheet.8">
              <p:embed/>
            </p:oleObj>
          </a:graphicData>
        </a:graphic>
      </p:graphicFrame>
      <p:graphicFrame>
        <p:nvGraphicFramePr>
          <p:cNvPr id="2052" name="Object 4"/>
          <p:cNvGraphicFramePr>
            <a:graphicFrameLocks noChangeAspect="1"/>
          </p:cNvGraphicFramePr>
          <p:nvPr/>
        </p:nvGraphicFramePr>
        <p:xfrm>
          <a:off x="6500826" y="2000240"/>
          <a:ext cx="1485900" cy="733425"/>
        </p:xfrm>
        <a:graphic>
          <a:graphicData uri="http://schemas.openxmlformats.org/presentationml/2006/ole">
            <p:oleObj spid="_x0000_s2052" name="Chart" r:id="rId7" imgW="1485900" imgH="733425" progId="Excel.Sheet.8">
              <p:embed/>
            </p:oleObj>
          </a:graphicData>
        </a:graphic>
      </p:graphicFrame>
      <p:graphicFrame>
        <p:nvGraphicFramePr>
          <p:cNvPr id="2051" name="Object 3"/>
          <p:cNvGraphicFramePr>
            <a:graphicFrameLocks noChangeAspect="1"/>
          </p:cNvGraphicFramePr>
          <p:nvPr/>
        </p:nvGraphicFramePr>
        <p:xfrm>
          <a:off x="714348" y="3429000"/>
          <a:ext cx="1485900" cy="733425"/>
        </p:xfrm>
        <a:graphic>
          <a:graphicData uri="http://schemas.openxmlformats.org/presentationml/2006/ole">
            <p:oleObj spid="_x0000_s2051" name="Chart" r:id="rId8" imgW="1485900" imgH="733425" progId="Excel.Sheet.8">
              <p:embed/>
            </p:oleObj>
          </a:graphicData>
        </a:graphic>
      </p:graphicFrame>
      <p:graphicFrame>
        <p:nvGraphicFramePr>
          <p:cNvPr id="2050" name="Object 2"/>
          <p:cNvGraphicFramePr>
            <a:graphicFrameLocks noChangeAspect="1"/>
          </p:cNvGraphicFramePr>
          <p:nvPr/>
        </p:nvGraphicFramePr>
        <p:xfrm>
          <a:off x="3500430" y="2071678"/>
          <a:ext cx="1485900" cy="733425"/>
        </p:xfrm>
        <a:graphic>
          <a:graphicData uri="http://schemas.openxmlformats.org/presentationml/2006/ole">
            <p:oleObj spid="_x0000_s2050" name="Chart" r:id="rId9" imgW="1485900" imgH="733425" progId="Excel.Sheet.8">
              <p:embed/>
            </p:oleObj>
          </a:graphicData>
        </a:graphic>
      </p:graphicFrame>
      <p:sp>
        <p:nvSpPr>
          <p:cNvPr id="2053" name="Rectangle 5"/>
          <p:cNvSpPr>
            <a:spLocks noChangeArrowheads="1"/>
          </p:cNvSpPr>
          <p:nvPr/>
        </p:nvSpPr>
        <p:spPr bwMode="auto">
          <a:xfrm>
            <a:off x="214282" y="4714884"/>
            <a:ext cx="5500718" cy="2000264"/>
          </a:xfrm>
          <a:prstGeom prst="rect">
            <a:avLst/>
          </a:prstGeom>
          <a:solidFill>
            <a:schemeClr val="bg1"/>
          </a:solidFill>
          <a:ln w="9525">
            <a:solidFill>
              <a:srgbClr val="000000"/>
            </a:solidFill>
            <a:miter lim="800000"/>
            <a:headEnd/>
            <a:tailEnd/>
          </a:ln>
          <a:effectLst>
            <a:outerShdw blurRad="50800" dist="50800" dir="5400000" sx="101000" sy="101000" algn="ctr" rotWithShape="0">
              <a:srgbClr val="000000">
                <a:alpha val="43137"/>
              </a:srgbClr>
            </a:outerShdw>
          </a:effectLst>
        </p:spPr>
        <p:txBody>
          <a:bodyPr vert="horz" wrap="square" lIns="91440" tIns="45720" rIns="91440" bIns="45720" numCol="1" anchor="t" anchorCtr="0" compatLnSpc="1">
            <a:prstTxWarp prst="textNoShape">
              <a:avLst/>
            </a:prstTxWarp>
          </a:bodyPr>
          <a:lstStyle/>
          <a:p>
            <a:endParaRPr lang="en-GB"/>
          </a:p>
        </p:txBody>
      </p:sp>
      <p:sp>
        <p:nvSpPr>
          <p:cNvPr id="2058" name="Rectangle 10"/>
          <p:cNvSpPr>
            <a:spLocks noChangeArrowheads="1"/>
          </p:cNvSpPr>
          <p:nvPr/>
        </p:nvSpPr>
        <p:spPr bwMode="auto">
          <a:xfrm>
            <a:off x="357158" y="428604"/>
            <a:ext cx="3345788" cy="50783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Q1 </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(e.g. what colours attract you to products)</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428596" y="1928802"/>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4762500"/>
            <a:ext cx="20716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0" y="998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Box 24"/>
          <p:cNvSpPr txBox="1"/>
          <p:nvPr/>
        </p:nvSpPr>
        <p:spPr>
          <a:xfrm>
            <a:off x="285720" y="4714884"/>
            <a:ext cx="2071670" cy="285752"/>
          </a:xfrm>
          <a:prstGeom prst="rect">
            <a:avLst/>
          </a:prstGeom>
          <a:noFill/>
        </p:spPr>
        <p:txBody>
          <a:bodyPr wrap="square" rtlCol="0">
            <a:spAutoFit/>
          </a:bodyPr>
          <a:lstStyle/>
          <a:p>
            <a:r>
              <a:rPr lang="en-GB" sz="1200" u="sng" dirty="0" smtClean="0"/>
              <a:t>Questionnaire Analysis</a:t>
            </a:r>
            <a:endParaRPr lang="en-GB" sz="1200" u="sng" dirty="0"/>
          </a:p>
        </p:txBody>
      </p:sp>
      <p:sp>
        <p:nvSpPr>
          <p:cNvPr id="27" name="Rectangle 13"/>
          <p:cNvSpPr>
            <a:spLocks noChangeArrowheads="1"/>
          </p:cNvSpPr>
          <p:nvPr/>
        </p:nvSpPr>
        <p:spPr bwMode="auto">
          <a:xfrm>
            <a:off x="3071802" y="428604"/>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3"/>
          <p:cNvSpPr>
            <a:spLocks noChangeArrowheads="1"/>
          </p:cNvSpPr>
          <p:nvPr/>
        </p:nvSpPr>
        <p:spPr bwMode="auto">
          <a:xfrm>
            <a:off x="6143636" y="428604"/>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13"/>
          <p:cNvSpPr>
            <a:spLocks noChangeArrowheads="1"/>
          </p:cNvSpPr>
          <p:nvPr/>
        </p:nvSpPr>
        <p:spPr bwMode="auto">
          <a:xfrm>
            <a:off x="3214678" y="1857364"/>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68" name="Object 20"/>
          <p:cNvGraphicFramePr>
            <a:graphicFrameLocks noChangeAspect="1"/>
          </p:cNvGraphicFramePr>
          <p:nvPr/>
        </p:nvGraphicFramePr>
        <p:xfrm>
          <a:off x="3500430" y="3429000"/>
          <a:ext cx="1485900" cy="733425"/>
        </p:xfrm>
        <a:graphic>
          <a:graphicData uri="http://schemas.openxmlformats.org/presentationml/2006/ole">
            <p:oleObj spid="_x0000_s2068" name="Chart" r:id="rId10" imgW="1485900" imgH="733425" progId="Excel.Sheet.8">
              <p:embed/>
            </p:oleObj>
          </a:graphicData>
        </a:graphic>
      </p:graphicFrame>
      <p:sp>
        <p:nvSpPr>
          <p:cNvPr id="32" name="Rectangle 13"/>
          <p:cNvSpPr>
            <a:spLocks noChangeArrowheads="1"/>
          </p:cNvSpPr>
          <p:nvPr/>
        </p:nvSpPr>
        <p:spPr bwMode="auto">
          <a:xfrm>
            <a:off x="6072198" y="1714488"/>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13"/>
          <p:cNvSpPr>
            <a:spLocks noChangeArrowheads="1"/>
          </p:cNvSpPr>
          <p:nvPr/>
        </p:nvSpPr>
        <p:spPr bwMode="auto">
          <a:xfrm>
            <a:off x="428596" y="3286124"/>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13"/>
          <p:cNvSpPr>
            <a:spLocks noChangeArrowheads="1"/>
          </p:cNvSpPr>
          <p:nvPr/>
        </p:nvSpPr>
        <p:spPr bwMode="auto">
          <a:xfrm>
            <a:off x="3286116" y="3214686"/>
            <a:ext cx="42859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Q8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TextBox 34"/>
          <p:cNvSpPr txBox="1"/>
          <p:nvPr/>
        </p:nvSpPr>
        <p:spPr>
          <a:xfrm>
            <a:off x="5857884" y="3071810"/>
            <a:ext cx="2071702" cy="276999"/>
          </a:xfrm>
          <a:prstGeom prst="rect">
            <a:avLst/>
          </a:prstGeom>
          <a:noFill/>
        </p:spPr>
        <p:txBody>
          <a:bodyPr wrap="square" rtlCol="0">
            <a:spAutoFit/>
          </a:bodyPr>
          <a:lstStyle/>
          <a:p>
            <a:r>
              <a:rPr lang="en-GB" sz="1200" u="sng" dirty="0" smtClean="0"/>
              <a:t>Survey Analysis</a:t>
            </a:r>
            <a:endParaRPr lang="en-GB" sz="1200"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43338" cy="369332"/>
          </a:xfrm>
          <a:prstGeom prst="rect">
            <a:avLst/>
          </a:prstGeom>
          <a:noFill/>
        </p:spPr>
        <p:txBody>
          <a:bodyPr wrap="square" rtlCol="0">
            <a:spAutoFit/>
          </a:bodyPr>
          <a:lstStyle/>
          <a:p>
            <a:r>
              <a:rPr lang="en-GB" dirty="0" smtClean="0"/>
              <a:t>SYSTEMS ANALYSIS EXAMPLE</a:t>
            </a:r>
            <a:endParaRPr lang="en-GB" dirty="0"/>
          </a:p>
        </p:txBody>
      </p:sp>
      <p:sp>
        <p:nvSpPr>
          <p:cNvPr id="8" name="Rounded Rectangle 7"/>
          <p:cNvSpPr/>
          <p:nvPr/>
        </p:nvSpPr>
        <p:spPr>
          <a:xfrm>
            <a:off x="3571868" y="142852"/>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INPUT</a:t>
            </a:r>
            <a:endParaRPr lang="en-GB" sz="1400" dirty="0"/>
          </a:p>
        </p:txBody>
      </p:sp>
      <p:sp>
        <p:nvSpPr>
          <p:cNvPr id="9" name="Rounded Rectangle 8"/>
          <p:cNvSpPr/>
          <p:nvPr/>
        </p:nvSpPr>
        <p:spPr>
          <a:xfrm>
            <a:off x="5500694" y="142852"/>
            <a:ext cx="1643074" cy="78581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 name="Rounded Rectangle 9"/>
          <p:cNvSpPr/>
          <p:nvPr/>
        </p:nvSpPr>
        <p:spPr>
          <a:xfrm>
            <a:off x="7500926" y="142852"/>
            <a:ext cx="1643074" cy="78581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OUTPUT</a:t>
            </a:r>
            <a:endParaRPr lang="en-GB" sz="1400" dirty="0"/>
          </a:p>
        </p:txBody>
      </p:sp>
      <p:cxnSp>
        <p:nvCxnSpPr>
          <p:cNvPr id="12" name="Straight Arrow Connector 11"/>
          <p:cNvCxnSpPr/>
          <p:nvPr/>
        </p:nvCxnSpPr>
        <p:spPr>
          <a:xfrm>
            <a:off x="5143504" y="571480"/>
            <a:ext cx="370585"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43768" y="571480"/>
            <a:ext cx="35719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57158" y="1071546"/>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PTM</a:t>
            </a:r>
            <a:endParaRPr lang="en-GB" sz="1400" dirty="0"/>
          </a:p>
        </p:txBody>
      </p:sp>
      <p:sp>
        <p:nvSpPr>
          <p:cNvPr id="15" name="Rounded Rectangle 14"/>
          <p:cNvSpPr/>
          <p:nvPr/>
        </p:nvSpPr>
        <p:spPr>
          <a:xfrm>
            <a:off x="1857356" y="1071546"/>
            <a:ext cx="1143008" cy="5000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PIC</a:t>
            </a:r>
            <a:endParaRPr lang="en-GB" sz="1400" dirty="0"/>
          </a:p>
        </p:txBody>
      </p:sp>
      <p:sp>
        <p:nvSpPr>
          <p:cNvPr id="16" name="Rounded Rectangle 15"/>
          <p:cNvSpPr/>
          <p:nvPr/>
        </p:nvSpPr>
        <p:spPr>
          <a:xfrm>
            <a:off x="3357554" y="1285860"/>
            <a:ext cx="1143008" cy="50006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19" name="Rounded Rectangle 18"/>
          <p:cNvSpPr/>
          <p:nvPr/>
        </p:nvSpPr>
        <p:spPr>
          <a:xfrm>
            <a:off x="357158" y="1785926"/>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TOUCH SENSOR</a:t>
            </a:r>
            <a:endParaRPr lang="en-GB" sz="1400" dirty="0"/>
          </a:p>
        </p:txBody>
      </p:sp>
      <p:sp>
        <p:nvSpPr>
          <p:cNvPr id="20" name="Rounded Rectangle 19"/>
          <p:cNvSpPr/>
          <p:nvPr/>
        </p:nvSpPr>
        <p:spPr>
          <a:xfrm>
            <a:off x="1857356" y="1785926"/>
            <a:ext cx="1143008" cy="5000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555-4017</a:t>
            </a:r>
            <a:endParaRPr lang="en-GB" sz="1400" dirty="0"/>
          </a:p>
        </p:txBody>
      </p:sp>
      <p:sp>
        <p:nvSpPr>
          <p:cNvPr id="21" name="Rounded Rectangle 20"/>
          <p:cNvSpPr/>
          <p:nvPr/>
        </p:nvSpPr>
        <p:spPr>
          <a:xfrm>
            <a:off x="3357554" y="2071678"/>
            <a:ext cx="1143008" cy="50006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7 SEGMENT DISPLAY</a:t>
            </a:r>
            <a:endParaRPr lang="en-GB" sz="1200" dirty="0"/>
          </a:p>
        </p:txBody>
      </p:sp>
      <p:sp>
        <p:nvSpPr>
          <p:cNvPr id="24" name="Rounded Rectangle 23"/>
          <p:cNvSpPr/>
          <p:nvPr/>
        </p:nvSpPr>
        <p:spPr>
          <a:xfrm>
            <a:off x="357158" y="2428868"/>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I/R TRANSMITTER RECEIVER</a:t>
            </a:r>
            <a:endParaRPr lang="en-GB" sz="900" dirty="0"/>
          </a:p>
        </p:txBody>
      </p:sp>
      <p:sp>
        <p:nvSpPr>
          <p:cNvPr id="29" name="Rounded Rectangle 28"/>
          <p:cNvSpPr/>
          <p:nvPr/>
        </p:nvSpPr>
        <p:spPr>
          <a:xfrm>
            <a:off x="357158" y="3214686"/>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30" name="Rounded Rectangle 29"/>
          <p:cNvSpPr/>
          <p:nvPr/>
        </p:nvSpPr>
        <p:spPr>
          <a:xfrm>
            <a:off x="1857356" y="3214686"/>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PIC</a:t>
            </a:r>
            <a:endParaRPr lang="en-GB" sz="1000" dirty="0"/>
          </a:p>
        </p:txBody>
      </p:sp>
      <p:sp>
        <p:nvSpPr>
          <p:cNvPr id="31" name="Rounded Rectangle 30"/>
          <p:cNvSpPr/>
          <p:nvPr/>
        </p:nvSpPr>
        <p:spPr>
          <a:xfrm>
            <a:off x="3357554" y="3214686"/>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34" name="Rounded Rectangle 33"/>
          <p:cNvSpPr/>
          <p:nvPr/>
        </p:nvSpPr>
        <p:spPr>
          <a:xfrm>
            <a:off x="357158" y="371475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35" name="Rounded Rectangle 34"/>
          <p:cNvSpPr/>
          <p:nvPr/>
        </p:nvSpPr>
        <p:spPr>
          <a:xfrm>
            <a:off x="1857356" y="371475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PIC</a:t>
            </a:r>
            <a:endParaRPr lang="en-GB" sz="1000" dirty="0"/>
          </a:p>
        </p:txBody>
      </p:sp>
      <p:sp>
        <p:nvSpPr>
          <p:cNvPr id="36" name="Rounded Rectangle 35"/>
          <p:cNvSpPr/>
          <p:nvPr/>
        </p:nvSpPr>
        <p:spPr>
          <a:xfrm>
            <a:off x="3357554" y="3714752"/>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7 SEGMENT DISPLAY</a:t>
            </a:r>
            <a:endParaRPr lang="en-GB" sz="800" dirty="0"/>
          </a:p>
        </p:txBody>
      </p:sp>
      <p:sp>
        <p:nvSpPr>
          <p:cNvPr id="39" name="Rounded Rectangle 38"/>
          <p:cNvSpPr/>
          <p:nvPr/>
        </p:nvSpPr>
        <p:spPr>
          <a:xfrm>
            <a:off x="357158" y="4214818"/>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40" name="Rounded Rectangle 39"/>
          <p:cNvSpPr/>
          <p:nvPr/>
        </p:nvSpPr>
        <p:spPr>
          <a:xfrm>
            <a:off x="1857356" y="421481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555-4017</a:t>
            </a:r>
            <a:endParaRPr lang="en-GB" sz="1000" dirty="0"/>
          </a:p>
        </p:txBody>
      </p:sp>
      <p:sp>
        <p:nvSpPr>
          <p:cNvPr id="41" name="Rounded Rectangle 40"/>
          <p:cNvSpPr/>
          <p:nvPr/>
        </p:nvSpPr>
        <p:spPr>
          <a:xfrm>
            <a:off x="3357554" y="4214818"/>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44" name="Rounded Rectangle 43"/>
          <p:cNvSpPr/>
          <p:nvPr/>
        </p:nvSpPr>
        <p:spPr>
          <a:xfrm>
            <a:off x="357158" y="4714884"/>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45" name="Rounded Rectangle 44"/>
          <p:cNvSpPr/>
          <p:nvPr/>
        </p:nvSpPr>
        <p:spPr>
          <a:xfrm>
            <a:off x="1857356" y="471488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555-4017</a:t>
            </a:r>
            <a:endParaRPr lang="en-GB" sz="1000" dirty="0"/>
          </a:p>
        </p:txBody>
      </p:sp>
      <p:sp>
        <p:nvSpPr>
          <p:cNvPr id="46" name="Rounded Rectangle 45"/>
          <p:cNvSpPr/>
          <p:nvPr/>
        </p:nvSpPr>
        <p:spPr>
          <a:xfrm>
            <a:off x="3357554" y="4714884"/>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7 SEGMENT DISPLAY</a:t>
            </a:r>
            <a:endParaRPr lang="en-GB" sz="800" dirty="0"/>
          </a:p>
        </p:txBody>
      </p:sp>
      <p:sp>
        <p:nvSpPr>
          <p:cNvPr id="69" name="Rounded Rectangle 68"/>
          <p:cNvSpPr/>
          <p:nvPr/>
        </p:nvSpPr>
        <p:spPr>
          <a:xfrm>
            <a:off x="357158" y="5214950"/>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70" name="Rounded Rectangle 69"/>
          <p:cNvSpPr/>
          <p:nvPr/>
        </p:nvSpPr>
        <p:spPr>
          <a:xfrm>
            <a:off x="1857356" y="5214950"/>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555-4026</a:t>
            </a:r>
            <a:endParaRPr lang="en-GB" sz="1000" dirty="0"/>
          </a:p>
        </p:txBody>
      </p:sp>
      <p:sp>
        <p:nvSpPr>
          <p:cNvPr id="71" name="Rounded Rectangle 70"/>
          <p:cNvSpPr/>
          <p:nvPr/>
        </p:nvSpPr>
        <p:spPr>
          <a:xfrm>
            <a:off x="3357554" y="5214950"/>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74" name="Rounded Rectangle 73"/>
          <p:cNvSpPr/>
          <p:nvPr/>
        </p:nvSpPr>
        <p:spPr>
          <a:xfrm>
            <a:off x="357158" y="5715016"/>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75" name="Rounded Rectangle 74"/>
          <p:cNvSpPr/>
          <p:nvPr/>
        </p:nvSpPr>
        <p:spPr>
          <a:xfrm>
            <a:off x="1857356" y="571501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555-4026</a:t>
            </a:r>
            <a:endParaRPr lang="en-GB" sz="1000" dirty="0"/>
          </a:p>
        </p:txBody>
      </p:sp>
      <p:sp>
        <p:nvSpPr>
          <p:cNvPr id="76" name="Rounded Rectangle 75"/>
          <p:cNvSpPr/>
          <p:nvPr/>
        </p:nvSpPr>
        <p:spPr>
          <a:xfrm>
            <a:off x="3357554" y="5715016"/>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r>
              <a:rPr lang="en-GB" sz="800" dirty="0" smtClean="0"/>
              <a:t>7 SEGMENT DISPLAY</a:t>
            </a:r>
          </a:p>
          <a:p>
            <a:pPr algn="ctr"/>
            <a:endParaRPr lang="en-GB" sz="800" dirty="0"/>
          </a:p>
        </p:txBody>
      </p:sp>
      <p:sp>
        <p:nvSpPr>
          <p:cNvPr id="79" name="Rounded Rectangle 78"/>
          <p:cNvSpPr/>
          <p:nvPr/>
        </p:nvSpPr>
        <p:spPr>
          <a:xfrm>
            <a:off x="357158" y="6215082"/>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TOUCH SENSOR</a:t>
            </a:r>
            <a:endParaRPr lang="en-GB" sz="1000" dirty="0"/>
          </a:p>
        </p:txBody>
      </p:sp>
      <p:sp>
        <p:nvSpPr>
          <p:cNvPr id="80" name="Rounded Rectangle 79"/>
          <p:cNvSpPr/>
          <p:nvPr/>
        </p:nvSpPr>
        <p:spPr>
          <a:xfrm>
            <a:off x="1857356" y="6215082"/>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PIC</a:t>
            </a:r>
            <a:endParaRPr lang="en-GB" sz="1000" dirty="0"/>
          </a:p>
        </p:txBody>
      </p:sp>
      <p:sp>
        <p:nvSpPr>
          <p:cNvPr id="81" name="Rounded Rectangle 80"/>
          <p:cNvSpPr/>
          <p:nvPr/>
        </p:nvSpPr>
        <p:spPr>
          <a:xfrm>
            <a:off x="3357554" y="6215082"/>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84" name="Rounded Rectangle 83"/>
          <p:cNvSpPr/>
          <p:nvPr/>
        </p:nvSpPr>
        <p:spPr>
          <a:xfrm>
            <a:off x="4714876" y="1214422"/>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TOUCH SENSOR</a:t>
            </a:r>
            <a:endParaRPr lang="en-GB" sz="1000" dirty="0"/>
          </a:p>
        </p:txBody>
      </p:sp>
      <p:sp>
        <p:nvSpPr>
          <p:cNvPr id="85" name="Rounded Rectangle 84"/>
          <p:cNvSpPr/>
          <p:nvPr/>
        </p:nvSpPr>
        <p:spPr>
          <a:xfrm>
            <a:off x="6215074" y="1214422"/>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PIC</a:t>
            </a:r>
            <a:endParaRPr lang="en-GB" sz="1000" dirty="0"/>
          </a:p>
        </p:txBody>
      </p:sp>
      <p:sp>
        <p:nvSpPr>
          <p:cNvPr id="86" name="Rounded Rectangle 85"/>
          <p:cNvSpPr/>
          <p:nvPr/>
        </p:nvSpPr>
        <p:spPr>
          <a:xfrm>
            <a:off x="7715272" y="1214422"/>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r>
              <a:rPr lang="en-GB" sz="800" dirty="0" smtClean="0"/>
              <a:t>7 SEGMENT DISPLAY</a:t>
            </a:r>
          </a:p>
          <a:p>
            <a:pPr algn="ctr"/>
            <a:endParaRPr lang="en-GB" sz="800" dirty="0"/>
          </a:p>
        </p:txBody>
      </p:sp>
      <p:sp>
        <p:nvSpPr>
          <p:cNvPr id="89" name="Rounded Rectangle 88"/>
          <p:cNvSpPr/>
          <p:nvPr/>
        </p:nvSpPr>
        <p:spPr>
          <a:xfrm>
            <a:off x="4714876" y="1714488"/>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TOUCH SENSOR</a:t>
            </a:r>
            <a:endParaRPr lang="en-GB" sz="1000" dirty="0"/>
          </a:p>
        </p:txBody>
      </p:sp>
      <p:sp>
        <p:nvSpPr>
          <p:cNvPr id="90" name="Rounded Rectangle 89"/>
          <p:cNvSpPr/>
          <p:nvPr/>
        </p:nvSpPr>
        <p:spPr>
          <a:xfrm>
            <a:off x="6215074" y="171448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555-4017</a:t>
            </a:r>
            <a:endParaRPr lang="en-GB" sz="1000" dirty="0"/>
          </a:p>
        </p:txBody>
      </p:sp>
      <p:sp>
        <p:nvSpPr>
          <p:cNvPr id="91" name="Rounded Rectangle 90"/>
          <p:cNvSpPr/>
          <p:nvPr/>
        </p:nvSpPr>
        <p:spPr>
          <a:xfrm>
            <a:off x="7715272" y="1714488"/>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94" name="Rounded Rectangle 93"/>
          <p:cNvSpPr/>
          <p:nvPr/>
        </p:nvSpPr>
        <p:spPr>
          <a:xfrm>
            <a:off x="4714876" y="2214554"/>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TOUCH SENSOR</a:t>
            </a:r>
            <a:endParaRPr lang="en-GB" sz="1000" dirty="0"/>
          </a:p>
        </p:txBody>
      </p:sp>
      <p:sp>
        <p:nvSpPr>
          <p:cNvPr id="95" name="Rounded Rectangle 94"/>
          <p:cNvSpPr/>
          <p:nvPr/>
        </p:nvSpPr>
        <p:spPr>
          <a:xfrm>
            <a:off x="6215074" y="221455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555-4017</a:t>
            </a:r>
            <a:endParaRPr lang="en-GB" sz="1000" dirty="0"/>
          </a:p>
        </p:txBody>
      </p:sp>
      <p:sp>
        <p:nvSpPr>
          <p:cNvPr id="96" name="Rounded Rectangle 95"/>
          <p:cNvSpPr/>
          <p:nvPr/>
        </p:nvSpPr>
        <p:spPr>
          <a:xfrm>
            <a:off x="7715272" y="2214554"/>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r>
              <a:rPr lang="en-GB" sz="800" dirty="0" smtClean="0"/>
              <a:t>7 SEGMENT DISPLAY</a:t>
            </a:r>
          </a:p>
          <a:p>
            <a:pPr algn="ctr"/>
            <a:endParaRPr lang="en-GB" sz="800" dirty="0"/>
          </a:p>
        </p:txBody>
      </p:sp>
      <p:sp>
        <p:nvSpPr>
          <p:cNvPr id="99" name="Rounded Rectangle 98"/>
          <p:cNvSpPr/>
          <p:nvPr/>
        </p:nvSpPr>
        <p:spPr>
          <a:xfrm>
            <a:off x="4714876" y="2714620"/>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TOUCH SENSOR</a:t>
            </a:r>
            <a:endParaRPr lang="en-GB" sz="1000" dirty="0"/>
          </a:p>
        </p:txBody>
      </p:sp>
      <p:sp>
        <p:nvSpPr>
          <p:cNvPr id="100" name="Rounded Rectangle 99"/>
          <p:cNvSpPr/>
          <p:nvPr/>
        </p:nvSpPr>
        <p:spPr>
          <a:xfrm>
            <a:off x="6215074" y="2714620"/>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555-4026</a:t>
            </a:r>
            <a:endParaRPr lang="en-GB" sz="1000" dirty="0"/>
          </a:p>
        </p:txBody>
      </p:sp>
      <p:sp>
        <p:nvSpPr>
          <p:cNvPr id="101" name="Rounded Rectangle 100"/>
          <p:cNvSpPr/>
          <p:nvPr/>
        </p:nvSpPr>
        <p:spPr>
          <a:xfrm>
            <a:off x="7715272" y="2714620"/>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104" name="Rounded Rectangle 103"/>
          <p:cNvSpPr/>
          <p:nvPr/>
        </p:nvSpPr>
        <p:spPr>
          <a:xfrm>
            <a:off x="4714876" y="3214686"/>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TOUCH SENSOR</a:t>
            </a:r>
            <a:endParaRPr lang="en-GB" sz="1000" dirty="0"/>
          </a:p>
        </p:txBody>
      </p:sp>
      <p:sp>
        <p:nvSpPr>
          <p:cNvPr id="105" name="Rounded Rectangle 104"/>
          <p:cNvSpPr/>
          <p:nvPr/>
        </p:nvSpPr>
        <p:spPr>
          <a:xfrm>
            <a:off x="6215074" y="3214686"/>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555-4026</a:t>
            </a:r>
            <a:endParaRPr lang="en-GB" sz="1000" dirty="0"/>
          </a:p>
        </p:txBody>
      </p:sp>
      <p:sp>
        <p:nvSpPr>
          <p:cNvPr id="106" name="Rounded Rectangle 105"/>
          <p:cNvSpPr/>
          <p:nvPr/>
        </p:nvSpPr>
        <p:spPr>
          <a:xfrm>
            <a:off x="7715272" y="3214686"/>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r>
              <a:rPr lang="en-GB" sz="800" dirty="0" smtClean="0"/>
              <a:t>7 SEGMENT DISPLAY</a:t>
            </a:r>
          </a:p>
          <a:p>
            <a:pPr algn="ctr"/>
            <a:endParaRPr lang="en-GB" sz="800" dirty="0"/>
          </a:p>
        </p:txBody>
      </p:sp>
      <p:sp>
        <p:nvSpPr>
          <p:cNvPr id="109" name="Rounded Rectangle 108"/>
          <p:cNvSpPr/>
          <p:nvPr/>
        </p:nvSpPr>
        <p:spPr>
          <a:xfrm>
            <a:off x="4714876" y="371475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I/R TRANSMITTER RECEIVER</a:t>
            </a:r>
          </a:p>
        </p:txBody>
      </p:sp>
      <p:sp>
        <p:nvSpPr>
          <p:cNvPr id="110" name="Rounded Rectangle 109"/>
          <p:cNvSpPr/>
          <p:nvPr/>
        </p:nvSpPr>
        <p:spPr>
          <a:xfrm>
            <a:off x="6215074" y="371475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PIC</a:t>
            </a:r>
            <a:endParaRPr lang="en-GB" sz="1400" dirty="0"/>
          </a:p>
        </p:txBody>
      </p:sp>
      <p:sp>
        <p:nvSpPr>
          <p:cNvPr id="111" name="Rounded Rectangle 110"/>
          <p:cNvSpPr/>
          <p:nvPr/>
        </p:nvSpPr>
        <p:spPr>
          <a:xfrm>
            <a:off x="7715272" y="3714752"/>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114" name="Rounded Rectangle 113"/>
          <p:cNvSpPr/>
          <p:nvPr/>
        </p:nvSpPr>
        <p:spPr>
          <a:xfrm>
            <a:off x="4714876" y="4286256"/>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I/R TRANSMITTER RECEIVER</a:t>
            </a:r>
          </a:p>
        </p:txBody>
      </p:sp>
      <p:sp>
        <p:nvSpPr>
          <p:cNvPr id="115" name="Rounded Rectangle 114"/>
          <p:cNvSpPr/>
          <p:nvPr/>
        </p:nvSpPr>
        <p:spPr>
          <a:xfrm>
            <a:off x="6215074" y="4286256"/>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PIC</a:t>
            </a:r>
            <a:endParaRPr lang="en-GB" sz="1400" dirty="0"/>
          </a:p>
        </p:txBody>
      </p:sp>
      <p:sp>
        <p:nvSpPr>
          <p:cNvPr id="116" name="Rounded Rectangle 115"/>
          <p:cNvSpPr/>
          <p:nvPr/>
        </p:nvSpPr>
        <p:spPr>
          <a:xfrm>
            <a:off x="7715272" y="4286256"/>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7 SEGMENT DISPLAY</a:t>
            </a:r>
          </a:p>
        </p:txBody>
      </p:sp>
      <p:cxnSp>
        <p:nvCxnSpPr>
          <p:cNvPr id="119" name="Straight Arrow Connector 118"/>
          <p:cNvCxnSpPr/>
          <p:nvPr/>
        </p:nvCxnSpPr>
        <p:spPr>
          <a:xfrm>
            <a:off x="1500166" y="1142984"/>
            <a:ext cx="35719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15" idx="1"/>
          </p:cNvCxnSpPr>
          <p:nvPr/>
        </p:nvCxnSpPr>
        <p:spPr>
          <a:xfrm rot="5400000" flipH="1" flipV="1">
            <a:off x="1375149" y="1446597"/>
            <a:ext cx="607224" cy="35718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24" idx="3"/>
          </p:cNvCxnSpPr>
          <p:nvPr/>
        </p:nvCxnSpPr>
        <p:spPr>
          <a:xfrm flipV="1">
            <a:off x="1500166" y="2143116"/>
            <a:ext cx="357189" cy="53578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4" idx="3"/>
          </p:cNvCxnSpPr>
          <p:nvPr/>
        </p:nvCxnSpPr>
        <p:spPr>
          <a:xfrm>
            <a:off x="1500166" y="1321579"/>
            <a:ext cx="357189" cy="53578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9" idx="3"/>
            <a:endCxn id="20" idx="1"/>
          </p:cNvCxnSpPr>
          <p:nvPr/>
        </p:nvCxnSpPr>
        <p:spPr>
          <a:xfrm>
            <a:off x="1500166" y="2035959"/>
            <a:ext cx="35719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500166" y="2857496"/>
            <a:ext cx="35719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20" idx="3"/>
          </p:cNvCxnSpPr>
          <p:nvPr/>
        </p:nvCxnSpPr>
        <p:spPr>
          <a:xfrm>
            <a:off x="3000364" y="2035959"/>
            <a:ext cx="357191" cy="10715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3000364" y="1714491"/>
            <a:ext cx="357192" cy="21431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16" idx="1"/>
          </p:cNvCxnSpPr>
          <p:nvPr/>
        </p:nvCxnSpPr>
        <p:spPr>
          <a:xfrm>
            <a:off x="3000365" y="1357296"/>
            <a:ext cx="357189" cy="17859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6" idx="1"/>
          </p:cNvCxnSpPr>
          <p:nvPr/>
        </p:nvCxnSpPr>
        <p:spPr>
          <a:xfrm rot="5400000" flipH="1" flipV="1">
            <a:off x="2661033" y="1875225"/>
            <a:ext cx="1035852" cy="35718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1857356" y="2428868"/>
            <a:ext cx="1143008" cy="5000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555-4026</a:t>
            </a:r>
            <a:endParaRPr lang="en-GB" sz="1400" dirty="0"/>
          </a:p>
        </p:txBody>
      </p:sp>
      <p:cxnSp>
        <p:nvCxnSpPr>
          <p:cNvPr id="135" name="Straight Arrow Connector 134"/>
          <p:cNvCxnSpPr>
            <a:endCxn id="120" idx="1"/>
          </p:cNvCxnSpPr>
          <p:nvPr/>
        </p:nvCxnSpPr>
        <p:spPr>
          <a:xfrm rot="16200000" flipH="1">
            <a:off x="1446588" y="2268133"/>
            <a:ext cx="464346" cy="35718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6200000" flipH="1">
            <a:off x="1178695" y="1821644"/>
            <a:ext cx="1000135" cy="35719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flipH="1" flipV="1">
            <a:off x="1196555" y="1803787"/>
            <a:ext cx="964415" cy="35719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16200000" flipH="1">
            <a:off x="2893207" y="1607331"/>
            <a:ext cx="571504" cy="35719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17" name="Rounded Rectangle 216"/>
          <p:cNvSpPr/>
          <p:nvPr/>
        </p:nvSpPr>
        <p:spPr>
          <a:xfrm>
            <a:off x="4714876" y="478632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I/R TRANSMITTER RECEIVER</a:t>
            </a:r>
          </a:p>
        </p:txBody>
      </p:sp>
      <p:sp>
        <p:nvSpPr>
          <p:cNvPr id="218" name="Rounded Rectangle 217"/>
          <p:cNvSpPr/>
          <p:nvPr/>
        </p:nvSpPr>
        <p:spPr>
          <a:xfrm>
            <a:off x="6215074" y="478632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555-4017</a:t>
            </a:r>
            <a:endParaRPr lang="en-GB" sz="1000" dirty="0"/>
          </a:p>
        </p:txBody>
      </p:sp>
      <p:sp>
        <p:nvSpPr>
          <p:cNvPr id="219" name="Rounded Rectangle 218"/>
          <p:cNvSpPr/>
          <p:nvPr/>
        </p:nvSpPr>
        <p:spPr>
          <a:xfrm>
            <a:off x="7715272" y="4786322"/>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222" name="Rounded Rectangle 221"/>
          <p:cNvSpPr/>
          <p:nvPr/>
        </p:nvSpPr>
        <p:spPr>
          <a:xfrm>
            <a:off x="4714876" y="5286388"/>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I/R TRANSMITTER RECEIVER</a:t>
            </a:r>
          </a:p>
        </p:txBody>
      </p:sp>
      <p:sp>
        <p:nvSpPr>
          <p:cNvPr id="223" name="Rounded Rectangle 222"/>
          <p:cNvSpPr/>
          <p:nvPr/>
        </p:nvSpPr>
        <p:spPr>
          <a:xfrm>
            <a:off x="6215074" y="528638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555-4017</a:t>
            </a:r>
            <a:endParaRPr lang="en-GB" sz="1000" dirty="0"/>
          </a:p>
        </p:txBody>
      </p:sp>
      <p:sp>
        <p:nvSpPr>
          <p:cNvPr id="224" name="Rounded Rectangle 223"/>
          <p:cNvSpPr/>
          <p:nvPr/>
        </p:nvSpPr>
        <p:spPr>
          <a:xfrm>
            <a:off x="7715272" y="5286388"/>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7 SEGMENT DISPLAY</a:t>
            </a:r>
          </a:p>
        </p:txBody>
      </p:sp>
      <p:sp>
        <p:nvSpPr>
          <p:cNvPr id="227" name="Rounded Rectangle 226"/>
          <p:cNvSpPr/>
          <p:nvPr/>
        </p:nvSpPr>
        <p:spPr>
          <a:xfrm>
            <a:off x="4714876" y="5786454"/>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I/R TRANSMITTER RECEIVER</a:t>
            </a:r>
          </a:p>
        </p:txBody>
      </p:sp>
      <p:sp>
        <p:nvSpPr>
          <p:cNvPr id="228" name="Rounded Rectangle 227"/>
          <p:cNvSpPr/>
          <p:nvPr/>
        </p:nvSpPr>
        <p:spPr>
          <a:xfrm>
            <a:off x="6215074" y="578645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555-4026</a:t>
            </a:r>
            <a:endParaRPr lang="en-GB" sz="1000" dirty="0"/>
          </a:p>
        </p:txBody>
      </p:sp>
      <p:sp>
        <p:nvSpPr>
          <p:cNvPr id="229" name="Rounded Rectangle 228"/>
          <p:cNvSpPr/>
          <p:nvPr/>
        </p:nvSpPr>
        <p:spPr>
          <a:xfrm>
            <a:off x="7715272" y="5786454"/>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LED’S</a:t>
            </a:r>
            <a:endParaRPr lang="en-GB" sz="1400" dirty="0"/>
          </a:p>
        </p:txBody>
      </p:sp>
      <p:sp>
        <p:nvSpPr>
          <p:cNvPr id="88" name="Rounded Rectangle 87"/>
          <p:cNvSpPr/>
          <p:nvPr/>
        </p:nvSpPr>
        <p:spPr>
          <a:xfrm>
            <a:off x="4714876" y="621508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I/R TRANSMITTER RECEIVER</a:t>
            </a:r>
          </a:p>
        </p:txBody>
      </p:sp>
      <p:sp>
        <p:nvSpPr>
          <p:cNvPr id="92" name="Rounded Rectangle 91"/>
          <p:cNvSpPr/>
          <p:nvPr/>
        </p:nvSpPr>
        <p:spPr>
          <a:xfrm>
            <a:off x="6215074" y="621508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555-4026</a:t>
            </a:r>
            <a:endParaRPr lang="en-GB" sz="1000" dirty="0"/>
          </a:p>
        </p:txBody>
      </p:sp>
      <p:sp>
        <p:nvSpPr>
          <p:cNvPr id="93" name="Rounded Rectangle 92"/>
          <p:cNvSpPr/>
          <p:nvPr/>
        </p:nvSpPr>
        <p:spPr>
          <a:xfrm>
            <a:off x="7715272" y="6215082"/>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7 SEGMENT DISPLAY</a:t>
            </a:r>
          </a:p>
        </p:txBody>
      </p:sp>
      <p:cxnSp>
        <p:nvCxnSpPr>
          <p:cNvPr id="107" name="Straight Arrow Connector 106"/>
          <p:cNvCxnSpPr/>
          <p:nvPr/>
        </p:nvCxnSpPr>
        <p:spPr>
          <a:xfrm>
            <a:off x="1214414" y="342900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2714612" y="342900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214414" y="385762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714612" y="385762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1214414" y="435769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2714612" y="435769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1214414" y="492919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2714612" y="492919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1214414" y="542926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714612" y="542926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1214414" y="592933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714612" y="592933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214414" y="642939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714612" y="642939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5572132" y="142873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072330" y="142873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572132" y="192880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7072330" y="192880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5572132" y="242886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072330" y="242886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5572132" y="292893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7072330" y="292893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5572132" y="342900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7072330" y="342900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5572132" y="392906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7072330" y="392906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572132" y="450057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7072330" y="450057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5572132" y="500063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7072330" y="500063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5572132" y="550070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7072330" y="550070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5572132" y="600076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7072330" y="600076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572132" y="642939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7072330" y="642939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3000364" y="2428868"/>
            <a:ext cx="357189" cy="25003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1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2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2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1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1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2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2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0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0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1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1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1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2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2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07"/>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8"/>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1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13"/>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17"/>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1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2"/>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24"/>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26"/>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28"/>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29"/>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30"/>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32"/>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3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34"/>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36"/>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37"/>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38"/>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39"/>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41"/>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42"/>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43"/>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47"/>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49"/>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50"/>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51"/>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152"/>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53"/>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54"/>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55"/>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56"/>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5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58"/>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59"/>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61"/>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4" grpId="0" animBg="1"/>
      <p:bldP spid="15" grpId="0" animBg="1"/>
      <p:bldP spid="16" grpId="0" animBg="1"/>
      <p:bldP spid="19" grpId="0" animBg="1"/>
      <p:bldP spid="20" grpId="0" animBg="1"/>
      <p:bldP spid="21" grpId="0" animBg="1"/>
      <p:bldP spid="24" grpId="0" animBg="1"/>
      <p:bldP spid="29" grpId="0" animBg="1"/>
      <p:bldP spid="30" grpId="0" animBg="1"/>
      <p:bldP spid="31" grpId="0" animBg="1"/>
      <p:bldP spid="34" grpId="0" animBg="1"/>
      <p:bldP spid="35" grpId="0" animBg="1"/>
      <p:bldP spid="36" grpId="0" animBg="1"/>
      <p:bldP spid="39" grpId="0" animBg="1"/>
      <p:bldP spid="40" grpId="0" animBg="1"/>
      <p:bldP spid="41" grpId="0" animBg="1"/>
      <p:bldP spid="44" grpId="0" animBg="1"/>
      <p:bldP spid="45" grpId="0" animBg="1"/>
      <p:bldP spid="46" grpId="0" animBg="1"/>
      <p:bldP spid="69" grpId="0" animBg="1"/>
      <p:bldP spid="70" grpId="0" animBg="1"/>
      <p:bldP spid="71" grpId="0" animBg="1"/>
      <p:bldP spid="74" grpId="0" animBg="1"/>
      <p:bldP spid="75" grpId="0" animBg="1"/>
      <p:bldP spid="76" grpId="0" animBg="1"/>
      <p:bldP spid="79" grpId="0" animBg="1"/>
      <p:bldP spid="80" grpId="0" animBg="1"/>
      <p:bldP spid="81" grpId="0" animBg="1"/>
      <p:bldP spid="84" grpId="0" animBg="1"/>
      <p:bldP spid="85" grpId="0" animBg="1"/>
      <p:bldP spid="86" grpId="0" animBg="1"/>
      <p:bldP spid="89" grpId="0" animBg="1"/>
      <p:bldP spid="90" grpId="0" animBg="1"/>
      <p:bldP spid="91" grpId="0" animBg="1"/>
      <p:bldP spid="94" grpId="0" animBg="1"/>
      <p:bldP spid="95" grpId="0" animBg="1"/>
      <p:bldP spid="96" grpId="0" animBg="1"/>
      <p:bldP spid="99" grpId="0" animBg="1"/>
      <p:bldP spid="100" grpId="0" animBg="1"/>
      <p:bldP spid="101" grpId="0" animBg="1"/>
      <p:bldP spid="104" grpId="0" animBg="1"/>
      <p:bldP spid="105" grpId="0" animBg="1"/>
      <p:bldP spid="106" grpId="0" animBg="1"/>
      <p:bldP spid="109" grpId="0" animBg="1"/>
      <p:bldP spid="110" grpId="0" animBg="1"/>
      <p:bldP spid="111" grpId="0" animBg="1"/>
      <p:bldP spid="114" grpId="0" animBg="1"/>
      <p:bldP spid="115" grpId="0" animBg="1"/>
      <p:bldP spid="116" grpId="0" animBg="1"/>
      <p:bldP spid="120" grpId="0" animBg="1"/>
      <p:bldP spid="217" grpId="0" animBg="1"/>
      <p:bldP spid="218" grpId="0" animBg="1"/>
      <p:bldP spid="219" grpId="0" animBg="1"/>
      <p:bldP spid="222" grpId="0" animBg="1"/>
      <p:bldP spid="223" grpId="0" animBg="1"/>
      <p:bldP spid="224" grpId="0" animBg="1"/>
      <p:bldP spid="227" grpId="0" animBg="1"/>
      <p:bldP spid="228" grpId="0" animBg="1"/>
      <p:bldP spid="229" grpId="0" animBg="1"/>
      <p:bldP spid="88" grpId="0" animBg="1"/>
      <p:bldP spid="92" grpId="0"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857356" y="3071810"/>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SCHMITT TRIGGER</a:t>
            </a:r>
            <a:endParaRPr lang="en-GB" sz="1000" dirty="0"/>
          </a:p>
        </p:txBody>
      </p:sp>
      <p:sp>
        <p:nvSpPr>
          <p:cNvPr id="12" name="Rounded Rectangle 11"/>
          <p:cNvSpPr/>
          <p:nvPr/>
        </p:nvSpPr>
        <p:spPr>
          <a:xfrm>
            <a:off x="3357554" y="3071810"/>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4017 COUNTER</a:t>
            </a:r>
            <a:endParaRPr lang="en-GB" sz="1000" dirty="0"/>
          </a:p>
        </p:txBody>
      </p:sp>
      <p:sp>
        <p:nvSpPr>
          <p:cNvPr id="13" name="Rounded Rectangle 12"/>
          <p:cNvSpPr/>
          <p:nvPr/>
        </p:nvSpPr>
        <p:spPr>
          <a:xfrm>
            <a:off x="4857752" y="3071810"/>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 name="Rounded Rectangle 13"/>
          <p:cNvSpPr/>
          <p:nvPr/>
        </p:nvSpPr>
        <p:spPr>
          <a:xfrm>
            <a:off x="1857356" y="3571876"/>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LDR</a:t>
            </a:r>
            <a:endParaRPr lang="en-GB" sz="1000" dirty="0"/>
          </a:p>
        </p:txBody>
      </p:sp>
      <p:sp>
        <p:nvSpPr>
          <p:cNvPr id="15" name="Rounded Rectangle 14"/>
          <p:cNvSpPr/>
          <p:nvPr/>
        </p:nvSpPr>
        <p:spPr>
          <a:xfrm>
            <a:off x="3357554" y="3571876"/>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4026 COUNTER</a:t>
            </a:r>
            <a:endParaRPr lang="en-GB" sz="1000" dirty="0"/>
          </a:p>
        </p:txBody>
      </p:sp>
      <p:sp>
        <p:nvSpPr>
          <p:cNvPr id="16" name="Rounded Rectangle 15"/>
          <p:cNvSpPr/>
          <p:nvPr/>
        </p:nvSpPr>
        <p:spPr>
          <a:xfrm>
            <a:off x="4857752" y="3571876"/>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17" name="Rounded Rectangle 16"/>
          <p:cNvSpPr/>
          <p:nvPr/>
        </p:nvSpPr>
        <p:spPr>
          <a:xfrm>
            <a:off x="1857356" y="407194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8" name="Rounded Rectangle 17"/>
          <p:cNvSpPr/>
          <p:nvPr/>
        </p:nvSpPr>
        <p:spPr>
          <a:xfrm>
            <a:off x="3357554" y="407194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AND GATE</a:t>
            </a:r>
            <a:endParaRPr lang="en-GB" sz="1000" dirty="0"/>
          </a:p>
        </p:txBody>
      </p:sp>
      <p:sp>
        <p:nvSpPr>
          <p:cNvPr id="19" name="Rounded Rectangle 18"/>
          <p:cNvSpPr/>
          <p:nvPr/>
        </p:nvSpPr>
        <p:spPr>
          <a:xfrm>
            <a:off x="4857752" y="407194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 name="Rounded Rectangle 19"/>
          <p:cNvSpPr/>
          <p:nvPr/>
        </p:nvSpPr>
        <p:spPr>
          <a:xfrm>
            <a:off x="1857356" y="4572008"/>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1" name="Rounded Rectangle 20"/>
          <p:cNvSpPr/>
          <p:nvPr/>
        </p:nvSpPr>
        <p:spPr>
          <a:xfrm>
            <a:off x="3357554" y="457200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OR GATE </a:t>
            </a:r>
            <a:endParaRPr lang="en-GB" sz="1000" dirty="0"/>
          </a:p>
        </p:txBody>
      </p:sp>
      <p:sp>
        <p:nvSpPr>
          <p:cNvPr id="22" name="Rounded Rectangle 21"/>
          <p:cNvSpPr/>
          <p:nvPr/>
        </p:nvSpPr>
        <p:spPr>
          <a:xfrm>
            <a:off x="4857752" y="457200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23" name="Rounded Rectangle 22"/>
          <p:cNvSpPr/>
          <p:nvPr/>
        </p:nvSpPr>
        <p:spPr>
          <a:xfrm>
            <a:off x="1857356" y="5072074"/>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4" name="Rounded Rectangle 23"/>
          <p:cNvSpPr/>
          <p:nvPr/>
        </p:nvSpPr>
        <p:spPr>
          <a:xfrm>
            <a:off x="3357554" y="507207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NOT GATE</a:t>
            </a:r>
            <a:endParaRPr lang="en-GB" sz="1000" dirty="0"/>
          </a:p>
        </p:txBody>
      </p:sp>
      <p:sp>
        <p:nvSpPr>
          <p:cNvPr id="25" name="Rounded Rectangle 24"/>
          <p:cNvSpPr/>
          <p:nvPr/>
        </p:nvSpPr>
        <p:spPr>
          <a:xfrm>
            <a:off x="4857752" y="507207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Rounded Rectangle 25"/>
          <p:cNvSpPr/>
          <p:nvPr/>
        </p:nvSpPr>
        <p:spPr>
          <a:xfrm>
            <a:off x="1857356" y="5572140"/>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Rounded Rectangle 26"/>
          <p:cNvSpPr/>
          <p:nvPr/>
        </p:nvSpPr>
        <p:spPr>
          <a:xfrm>
            <a:off x="3357554" y="5572140"/>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TRANSISTOR</a:t>
            </a:r>
            <a:endParaRPr lang="en-GB" sz="700" dirty="0"/>
          </a:p>
        </p:txBody>
      </p:sp>
      <p:sp>
        <p:nvSpPr>
          <p:cNvPr id="28" name="Rounded Rectangle 27"/>
          <p:cNvSpPr/>
          <p:nvPr/>
        </p:nvSpPr>
        <p:spPr>
          <a:xfrm>
            <a:off x="4857752" y="5572140"/>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endParaRPr lang="en-GB" sz="800" dirty="0" smtClean="0"/>
          </a:p>
          <a:p>
            <a:pPr algn="ctr"/>
            <a:endParaRPr lang="en-GB" sz="800" dirty="0"/>
          </a:p>
        </p:txBody>
      </p:sp>
      <p:sp>
        <p:nvSpPr>
          <p:cNvPr id="29" name="Rounded Rectangle 28"/>
          <p:cNvSpPr/>
          <p:nvPr/>
        </p:nvSpPr>
        <p:spPr>
          <a:xfrm>
            <a:off x="1857356" y="6072206"/>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Rounded Rectangle 29"/>
          <p:cNvSpPr/>
          <p:nvPr/>
        </p:nvSpPr>
        <p:spPr>
          <a:xfrm>
            <a:off x="3357554" y="607220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FET</a:t>
            </a:r>
            <a:endParaRPr lang="en-GB" sz="1000" dirty="0"/>
          </a:p>
        </p:txBody>
      </p:sp>
      <p:sp>
        <p:nvSpPr>
          <p:cNvPr id="31" name="Rounded Rectangle 30"/>
          <p:cNvSpPr/>
          <p:nvPr/>
        </p:nvSpPr>
        <p:spPr>
          <a:xfrm>
            <a:off x="4857752" y="607220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80" name="Straight Arrow Connector 79"/>
          <p:cNvCxnSpPr/>
          <p:nvPr/>
        </p:nvCxnSpPr>
        <p:spPr>
          <a:xfrm>
            <a:off x="2714612" y="328612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214810" y="328612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714612" y="371475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214810" y="371475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714612" y="421481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214810" y="421481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714612" y="478632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214810" y="478632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714612" y="528638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214810" y="528638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714612" y="578645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214810" y="578645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714612" y="628652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214810" y="628652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1857356" y="1071546"/>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PTM</a:t>
            </a:r>
            <a:endParaRPr lang="en-GB" sz="1000" dirty="0"/>
          </a:p>
        </p:txBody>
      </p:sp>
      <p:sp>
        <p:nvSpPr>
          <p:cNvPr id="118" name="Rounded Rectangle 117"/>
          <p:cNvSpPr/>
          <p:nvPr/>
        </p:nvSpPr>
        <p:spPr>
          <a:xfrm>
            <a:off x="3357554" y="107154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THYRISTOR</a:t>
            </a:r>
            <a:endParaRPr lang="en-GB" sz="800" dirty="0"/>
          </a:p>
        </p:txBody>
      </p:sp>
      <p:sp>
        <p:nvSpPr>
          <p:cNvPr id="119" name="Rounded Rectangle 118"/>
          <p:cNvSpPr/>
          <p:nvPr/>
        </p:nvSpPr>
        <p:spPr>
          <a:xfrm>
            <a:off x="4857752" y="107154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r>
              <a:rPr lang="en-GB" sz="700" dirty="0" smtClean="0"/>
              <a:t>DARLINGTON PAIR</a:t>
            </a:r>
          </a:p>
          <a:p>
            <a:pPr algn="ctr"/>
            <a:endParaRPr lang="en-GB" sz="800" dirty="0"/>
          </a:p>
        </p:txBody>
      </p:sp>
      <p:sp>
        <p:nvSpPr>
          <p:cNvPr id="120" name="Rounded Rectangle 119"/>
          <p:cNvSpPr/>
          <p:nvPr/>
        </p:nvSpPr>
        <p:spPr>
          <a:xfrm>
            <a:off x="1857356" y="157161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REED SWITCH</a:t>
            </a:r>
            <a:endParaRPr lang="en-GB" sz="1000" dirty="0"/>
          </a:p>
        </p:txBody>
      </p:sp>
      <p:sp>
        <p:nvSpPr>
          <p:cNvPr id="121" name="Rounded Rectangle 120"/>
          <p:cNvSpPr/>
          <p:nvPr/>
        </p:nvSpPr>
        <p:spPr>
          <a:xfrm>
            <a:off x="3357554" y="157161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555 ASTABLE</a:t>
            </a:r>
            <a:endParaRPr lang="en-GB" sz="1000" dirty="0"/>
          </a:p>
        </p:txBody>
      </p:sp>
      <p:sp>
        <p:nvSpPr>
          <p:cNvPr id="122" name="Rounded Rectangle 121"/>
          <p:cNvSpPr/>
          <p:nvPr/>
        </p:nvSpPr>
        <p:spPr>
          <a:xfrm>
            <a:off x="4857752" y="1571612"/>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3" name="Rounded Rectangle 122"/>
          <p:cNvSpPr/>
          <p:nvPr/>
        </p:nvSpPr>
        <p:spPr>
          <a:xfrm>
            <a:off x="1857356" y="2071678"/>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MEMBRANE SWITCH</a:t>
            </a:r>
            <a:endParaRPr lang="en-GB" sz="800" dirty="0"/>
          </a:p>
        </p:txBody>
      </p:sp>
      <p:sp>
        <p:nvSpPr>
          <p:cNvPr id="124" name="Rounded Rectangle 123"/>
          <p:cNvSpPr/>
          <p:nvPr/>
        </p:nvSpPr>
        <p:spPr>
          <a:xfrm>
            <a:off x="3357554" y="207167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741 OP- AMP</a:t>
            </a:r>
            <a:endParaRPr lang="en-GB" sz="1000" dirty="0"/>
          </a:p>
        </p:txBody>
      </p:sp>
      <p:sp>
        <p:nvSpPr>
          <p:cNvPr id="125" name="Rounded Rectangle 124"/>
          <p:cNvSpPr/>
          <p:nvPr/>
        </p:nvSpPr>
        <p:spPr>
          <a:xfrm>
            <a:off x="4857752" y="2071678"/>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endParaRPr lang="en-GB" sz="800" dirty="0"/>
          </a:p>
        </p:txBody>
      </p:sp>
      <p:sp>
        <p:nvSpPr>
          <p:cNvPr id="126" name="Rounded Rectangle 125"/>
          <p:cNvSpPr/>
          <p:nvPr/>
        </p:nvSpPr>
        <p:spPr>
          <a:xfrm>
            <a:off x="1857356" y="2571744"/>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555 MONOSTABLE</a:t>
            </a:r>
            <a:endParaRPr lang="en-GB" sz="700" dirty="0"/>
          </a:p>
        </p:txBody>
      </p:sp>
      <p:sp>
        <p:nvSpPr>
          <p:cNvPr id="127" name="Rounded Rectangle 126"/>
          <p:cNvSpPr/>
          <p:nvPr/>
        </p:nvSpPr>
        <p:spPr>
          <a:xfrm>
            <a:off x="3357554" y="257174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PIC</a:t>
            </a:r>
            <a:endParaRPr lang="en-GB" sz="1000" dirty="0"/>
          </a:p>
        </p:txBody>
      </p:sp>
      <p:sp>
        <p:nvSpPr>
          <p:cNvPr id="128" name="Rounded Rectangle 127"/>
          <p:cNvSpPr/>
          <p:nvPr/>
        </p:nvSpPr>
        <p:spPr>
          <a:xfrm>
            <a:off x="4857752" y="2571744"/>
            <a:ext cx="857256" cy="3571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129" name="Straight Arrow Connector 128"/>
          <p:cNvCxnSpPr/>
          <p:nvPr/>
        </p:nvCxnSpPr>
        <p:spPr>
          <a:xfrm>
            <a:off x="2714612" y="128586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4214810" y="128586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2714612" y="178592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4214810" y="178592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714612" y="228599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214810" y="228599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714612" y="278605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4214810" y="278605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6628953" y="6488668"/>
            <a:ext cx="2596801" cy="369332"/>
          </a:xfrm>
          <a:prstGeom prst="rect">
            <a:avLst/>
          </a:prstGeom>
        </p:spPr>
        <p:txBody>
          <a:bodyPr wrap="none">
            <a:spAutoFit/>
          </a:bodyPr>
          <a:lstStyle/>
          <a:p>
            <a:r>
              <a:rPr lang="en-GB" dirty="0" smtClean="0"/>
              <a:t>SYSTEMS ANALYSIS </a:t>
            </a:r>
            <a:endParaRPr lang="en-GB" dirty="0"/>
          </a:p>
        </p:txBody>
      </p:sp>
      <p:sp>
        <p:nvSpPr>
          <p:cNvPr id="138" name="Rounded Rectangle 137"/>
          <p:cNvSpPr/>
          <p:nvPr/>
        </p:nvSpPr>
        <p:spPr>
          <a:xfrm>
            <a:off x="1785950" y="142852"/>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INPUT</a:t>
            </a:r>
            <a:endParaRPr lang="en-GB" sz="1400" dirty="0"/>
          </a:p>
        </p:txBody>
      </p:sp>
      <p:sp>
        <p:nvSpPr>
          <p:cNvPr id="139" name="Rounded Rectangle 138"/>
          <p:cNvSpPr/>
          <p:nvPr/>
        </p:nvSpPr>
        <p:spPr>
          <a:xfrm>
            <a:off x="3714776" y="142852"/>
            <a:ext cx="1643074" cy="78581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40" name="Rounded Rectangle 139"/>
          <p:cNvSpPr/>
          <p:nvPr/>
        </p:nvSpPr>
        <p:spPr>
          <a:xfrm>
            <a:off x="5715008" y="142852"/>
            <a:ext cx="1643074" cy="78581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OUTPUT</a:t>
            </a:r>
            <a:endParaRPr lang="en-GB" sz="1400" dirty="0"/>
          </a:p>
        </p:txBody>
      </p:sp>
      <p:cxnSp>
        <p:nvCxnSpPr>
          <p:cNvPr id="141" name="Straight Arrow Connector 140"/>
          <p:cNvCxnSpPr/>
          <p:nvPr/>
        </p:nvCxnSpPr>
        <p:spPr>
          <a:xfrm>
            <a:off x="3357586" y="571480"/>
            <a:ext cx="370585"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5357850" y="571480"/>
            <a:ext cx="35719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43" name="Rounded Rectangle 142"/>
          <p:cNvSpPr/>
          <p:nvPr/>
        </p:nvSpPr>
        <p:spPr>
          <a:xfrm>
            <a:off x="6357950" y="3071810"/>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MOTOR</a:t>
            </a:r>
            <a:endParaRPr lang="en-GB" sz="1000" dirty="0"/>
          </a:p>
        </p:txBody>
      </p:sp>
      <p:sp>
        <p:nvSpPr>
          <p:cNvPr id="144" name="Rounded Rectangle 143"/>
          <p:cNvSpPr/>
          <p:nvPr/>
        </p:nvSpPr>
        <p:spPr>
          <a:xfrm>
            <a:off x="6357950" y="3571876"/>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LED</a:t>
            </a:r>
            <a:endParaRPr lang="en-GB" sz="1200" dirty="0"/>
          </a:p>
        </p:txBody>
      </p:sp>
      <p:sp>
        <p:nvSpPr>
          <p:cNvPr id="145" name="Rounded Rectangle 144"/>
          <p:cNvSpPr/>
          <p:nvPr/>
        </p:nvSpPr>
        <p:spPr>
          <a:xfrm>
            <a:off x="6357950" y="4071942"/>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46" name="Rounded Rectangle 145"/>
          <p:cNvSpPr/>
          <p:nvPr/>
        </p:nvSpPr>
        <p:spPr>
          <a:xfrm>
            <a:off x="6357950" y="4572008"/>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147" name="Rounded Rectangle 146"/>
          <p:cNvSpPr/>
          <p:nvPr/>
        </p:nvSpPr>
        <p:spPr>
          <a:xfrm>
            <a:off x="6357950" y="5072074"/>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8" name="Rounded Rectangle 147"/>
          <p:cNvSpPr/>
          <p:nvPr/>
        </p:nvSpPr>
        <p:spPr>
          <a:xfrm>
            <a:off x="6357950" y="5572140"/>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p>
          <a:p>
            <a:pPr algn="ctr"/>
            <a:endParaRPr lang="en-GB" sz="800" dirty="0" smtClean="0"/>
          </a:p>
          <a:p>
            <a:pPr algn="ctr"/>
            <a:endParaRPr lang="en-GB" sz="800" dirty="0"/>
          </a:p>
        </p:txBody>
      </p:sp>
      <p:sp>
        <p:nvSpPr>
          <p:cNvPr id="149" name="Rounded Rectangle 148"/>
          <p:cNvSpPr/>
          <p:nvPr/>
        </p:nvSpPr>
        <p:spPr>
          <a:xfrm>
            <a:off x="6357950" y="6072206"/>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0" name="Rounded Rectangle 149"/>
          <p:cNvSpPr/>
          <p:nvPr/>
        </p:nvSpPr>
        <p:spPr>
          <a:xfrm>
            <a:off x="6357950" y="1071546"/>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BUZZER</a:t>
            </a:r>
            <a:endParaRPr lang="en-GB" sz="1200" dirty="0"/>
          </a:p>
        </p:txBody>
      </p:sp>
      <p:sp>
        <p:nvSpPr>
          <p:cNvPr id="151" name="Rounded Rectangle 150"/>
          <p:cNvSpPr/>
          <p:nvPr/>
        </p:nvSpPr>
        <p:spPr>
          <a:xfrm>
            <a:off x="6357950" y="1571612"/>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LAMP</a:t>
            </a:r>
            <a:endParaRPr lang="en-GB" sz="1400" dirty="0"/>
          </a:p>
        </p:txBody>
      </p:sp>
      <p:sp>
        <p:nvSpPr>
          <p:cNvPr id="152" name="Rounded Rectangle 151"/>
          <p:cNvSpPr/>
          <p:nvPr/>
        </p:nvSpPr>
        <p:spPr>
          <a:xfrm>
            <a:off x="6357950" y="2071678"/>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PIEZO DISPLAY</a:t>
            </a:r>
          </a:p>
        </p:txBody>
      </p:sp>
      <p:sp>
        <p:nvSpPr>
          <p:cNvPr id="153" name="Rounded Rectangle 152"/>
          <p:cNvSpPr/>
          <p:nvPr/>
        </p:nvSpPr>
        <p:spPr>
          <a:xfrm>
            <a:off x="6357950" y="2571744"/>
            <a:ext cx="857256" cy="35719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7 SEG DISPLAY</a:t>
            </a:r>
            <a:endParaRPr lang="en-GB" sz="800" dirty="0"/>
          </a:p>
        </p:txBody>
      </p:sp>
      <p:cxnSp>
        <p:nvCxnSpPr>
          <p:cNvPr id="154" name="Straight Arrow Connector 153"/>
          <p:cNvCxnSpPr/>
          <p:nvPr/>
        </p:nvCxnSpPr>
        <p:spPr>
          <a:xfrm>
            <a:off x="5715008" y="328612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5715008" y="371475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5715008" y="421481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715008" y="478632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5715008" y="528638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5715008" y="578645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5715008" y="628652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715008" y="128586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715008" y="1785926"/>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5715008" y="228599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5715008" y="278605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3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3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1" nodeType="clickEffect">
                                  <p:stCondLst>
                                    <p:cond delay="0"/>
                                  </p:stCondLst>
                                  <p:childTnLst>
                                    <p:set>
                                      <p:cBhvr>
                                        <p:cTn id="132" dur="1" fill="hold">
                                          <p:stCondLst>
                                            <p:cond delay="0"/>
                                          </p:stCondLst>
                                        </p:cTn>
                                        <p:tgtEl>
                                          <p:spTgt spid="138"/>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139"/>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4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4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4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4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4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4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4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4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4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5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5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5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53"/>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5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5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5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57"/>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5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59"/>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60"/>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61"/>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62"/>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63"/>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38" grpId="0" animBg="1"/>
      <p:bldP spid="138" grpId="1" animBg="1"/>
      <p:bldP spid="139" grpId="0" animBg="1"/>
      <p:bldP spid="139" grpId="1" animBg="1"/>
      <p:bldP spid="140" grpId="0" animBg="1"/>
      <p:bldP spid="140" grpId="1"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500298" cy="369332"/>
          </a:xfrm>
          <a:prstGeom prst="rect">
            <a:avLst/>
          </a:prstGeom>
          <a:noFill/>
        </p:spPr>
        <p:txBody>
          <a:bodyPr wrap="square" rtlCol="0">
            <a:spAutoFit/>
          </a:bodyPr>
          <a:lstStyle/>
          <a:p>
            <a:r>
              <a:rPr lang="en-GB" dirty="0" smtClean="0"/>
              <a:t>SYSTEMS ANALYSIS</a:t>
            </a:r>
            <a:endParaRPr lang="en-GB" dirty="0"/>
          </a:p>
        </p:txBody>
      </p:sp>
      <p:sp>
        <p:nvSpPr>
          <p:cNvPr id="33" name="TextBox 32"/>
          <p:cNvSpPr txBox="1"/>
          <p:nvPr/>
        </p:nvSpPr>
        <p:spPr>
          <a:xfrm>
            <a:off x="6786546" y="6211669"/>
            <a:ext cx="2357454" cy="646331"/>
          </a:xfrm>
          <a:prstGeom prst="rect">
            <a:avLst/>
          </a:prstGeom>
          <a:solidFill>
            <a:schemeClr val="bg1"/>
          </a:solidFill>
          <a:ln w="38100">
            <a:solidFill>
              <a:schemeClr val="tx1"/>
            </a:solidFill>
          </a:ln>
        </p:spPr>
        <p:txBody>
          <a:bodyPr wrap="square" rtlCol="0">
            <a:spAutoFit/>
          </a:bodyPr>
          <a:lstStyle/>
          <a:p>
            <a:pPr algn="ctr"/>
            <a:r>
              <a:rPr lang="en-GB" b="1" i="1" dirty="0" smtClean="0"/>
              <a:t>PAGE 7 OF </a:t>
            </a:r>
          </a:p>
          <a:p>
            <a:pPr algn="ctr"/>
            <a:r>
              <a:rPr lang="en-GB" b="1" i="1" dirty="0" smtClean="0"/>
              <a:t>YOUR FOLDER</a:t>
            </a:r>
            <a:endParaRPr lang="en-GB" b="1" i="1" dirty="0"/>
          </a:p>
        </p:txBody>
      </p:sp>
      <p:sp>
        <p:nvSpPr>
          <p:cNvPr id="40" name="Rounded Rectangle 39"/>
          <p:cNvSpPr/>
          <p:nvPr/>
        </p:nvSpPr>
        <p:spPr>
          <a:xfrm>
            <a:off x="4643438" y="214290"/>
            <a:ext cx="121444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INPUT</a:t>
            </a:r>
            <a:endParaRPr lang="en-GB" sz="1400" dirty="0"/>
          </a:p>
        </p:txBody>
      </p:sp>
      <p:sp>
        <p:nvSpPr>
          <p:cNvPr id="41" name="Rounded Rectangle 40"/>
          <p:cNvSpPr/>
          <p:nvPr/>
        </p:nvSpPr>
        <p:spPr>
          <a:xfrm>
            <a:off x="6215074" y="214290"/>
            <a:ext cx="1214446" cy="5715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2" name="Rounded Rectangle 41"/>
          <p:cNvSpPr/>
          <p:nvPr/>
        </p:nvSpPr>
        <p:spPr>
          <a:xfrm>
            <a:off x="7786710" y="214290"/>
            <a:ext cx="1214446" cy="57150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OUTPUT</a:t>
            </a:r>
            <a:endParaRPr lang="en-GB" sz="1400" dirty="0"/>
          </a:p>
        </p:txBody>
      </p:sp>
      <p:cxnSp>
        <p:nvCxnSpPr>
          <p:cNvPr id="43" name="Straight Arrow Connector 42"/>
          <p:cNvCxnSpPr/>
          <p:nvPr/>
        </p:nvCxnSpPr>
        <p:spPr>
          <a:xfrm>
            <a:off x="5857884" y="500042"/>
            <a:ext cx="370585"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429520" y="500042"/>
            <a:ext cx="35719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71472" y="3286124"/>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3" name="Rounded Rectangle 52"/>
          <p:cNvSpPr/>
          <p:nvPr/>
        </p:nvSpPr>
        <p:spPr>
          <a:xfrm>
            <a:off x="2071670" y="3286124"/>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p:cNvSpPr/>
          <p:nvPr/>
        </p:nvSpPr>
        <p:spPr>
          <a:xfrm>
            <a:off x="3571868" y="3286124"/>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55" name="Straight Arrow Connector 54"/>
          <p:cNvCxnSpPr/>
          <p:nvPr/>
        </p:nvCxnSpPr>
        <p:spPr>
          <a:xfrm>
            <a:off x="1428728" y="350043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928926" y="350043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5072066" y="3286124"/>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58" name="Straight Arrow Connector 57"/>
          <p:cNvCxnSpPr/>
          <p:nvPr/>
        </p:nvCxnSpPr>
        <p:spPr>
          <a:xfrm>
            <a:off x="4429124" y="3500438"/>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71472" y="4143380"/>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0" name="Rounded Rectangle 59"/>
          <p:cNvSpPr/>
          <p:nvPr/>
        </p:nvSpPr>
        <p:spPr>
          <a:xfrm>
            <a:off x="2071670" y="4143380"/>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1" name="Rounded Rectangle 60"/>
          <p:cNvSpPr/>
          <p:nvPr/>
        </p:nvSpPr>
        <p:spPr>
          <a:xfrm>
            <a:off x="3571868" y="4143380"/>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2" name="Straight Arrow Connector 61"/>
          <p:cNvCxnSpPr/>
          <p:nvPr/>
        </p:nvCxnSpPr>
        <p:spPr>
          <a:xfrm>
            <a:off x="1428728" y="435769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928926" y="435769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5072066" y="4143380"/>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5" name="Straight Arrow Connector 64"/>
          <p:cNvCxnSpPr/>
          <p:nvPr/>
        </p:nvCxnSpPr>
        <p:spPr>
          <a:xfrm>
            <a:off x="4429124" y="435769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571472" y="4929198"/>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7" name="Rounded Rectangle 66"/>
          <p:cNvSpPr/>
          <p:nvPr/>
        </p:nvSpPr>
        <p:spPr>
          <a:xfrm>
            <a:off x="2071670" y="4929198"/>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8" name="Rounded Rectangle 67"/>
          <p:cNvSpPr/>
          <p:nvPr/>
        </p:nvSpPr>
        <p:spPr>
          <a:xfrm>
            <a:off x="3571868" y="4929198"/>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9" name="Straight Arrow Connector 68"/>
          <p:cNvCxnSpPr/>
          <p:nvPr/>
        </p:nvCxnSpPr>
        <p:spPr>
          <a:xfrm>
            <a:off x="1428728" y="514351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928926" y="514351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6572264" y="4929198"/>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72" name="Straight Arrow Connector 71"/>
          <p:cNvCxnSpPr/>
          <p:nvPr/>
        </p:nvCxnSpPr>
        <p:spPr>
          <a:xfrm>
            <a:off x="4429124" y="514351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571472" y="5715016"/>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74" name="Rounded Rectangle 73"/>
          <p:cNvSpPr/>
          <p:nvPr/>
        </p:nvSpPr>
        <p:spPr>
          <a:xfrm>
            <a:off x="2071670" y="571501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75" name="Rounded Rectangle 74"/>
          <p:cNvSpPr/>
          <p:nvPr/>
        </p:nvSpPr>
        <p:spPr>
          <a:xfrm>
            <a:off x="3571868" y="571501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76" name="Straight Arrow Connector 75"/>
          <p:cNvCxnSpPr/>
          <p:nvPr/>
        </p:nvCxnSpPr>
        <p:spPr>
          <a:xfrm>
            <a:off x="1428728" y="592933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928926" y="592933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7858148" y="5715016"/>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79" name="Straight Arrow Connector 78"/>
          <p:cNvCxnSpPr/>
          <p:nvPr/>
        </p:nvCxnSpPr>
        <p:spPr>
          <a:xfrm>
            <a:off x="4429124" y="592933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5072066" y="4929198"/>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81" name="Straight Arrow Connector 80"/>
          <p:cNvCxnSpPr/>
          <p:nvPr/>
        </p:nvCxnSpPr>
        <p:spPr>
          <a:xfrm>
            <a:off x="5929322" y="514351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929322" y="592933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5072066" y="571501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4" name="Rounded Rectangle 83"/>
          <p:cNvSpPr/>
          <p:nvPr/>
        </p:nvSpPr>
        <p:spPr>
          <a:xfrm>
            <a:off x="6572264" y="571501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85" name="Straight Arrow Connector 84"/>
          <p:cNvCxnSpPr/>
          <p:nvPr/>
        </p:nvCxnSpPr>
        <p:spPr>
          <a:xfrm>
            <a:off x="7429520" y="5929330"/>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571472" y="1643050"/>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8" name="Rounded Rectangle 87"/>
          <p:cNvSpPr/>
          <p:nvPr/>
        </p:nvSpPr>
        <p:spPr>
          <a:xfrm>
            <a:off x="2071670" y="1643050"/>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89" name="Straight Arrow Connector 88"/>
          <p:cNvCxnSpPr/>
          <p:nvPr/>
        </p:nvCxnSpPr>
        <p:spPr>
          <a:xfrm>
            <a:off x="1428728" y="185736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928926" y="1857364"/>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3571868" y="1643050"/>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4" name="Rounded Rectangle 93"/>
          <p:cNvSpPr/>
          <p:nvPr/>
        </p:nvSpPr>
        <p:spPr>
          <a:xfrm>
            <a:off x="571472" y="2500306"/>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5" name="Rounded Rectangle 94"/>
          <p:cNvSpPr/>
          <p:nvPr/>
        </p:nvSpPr>
        <p:spPr>
          <a:xfrm>
            <a:off x="2071670" y="2500306"/>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96" name="Straight Arrow Connector 95"/>
          <p:cNvCxnSpPr/>
          <p:nvPr/>
        </p:nvCxnSpPr>
        <p:spPr>
          <a:xfrm>
            <a:off x="1428728" y="271462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928926" y="2714620"/>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3571868" y="2500306"/>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9" name="Rounded Rectangle 98"/>
          <p:cNvSpPr/>
          <p:nvPr/>
        </p:nvSpPr>
        <p:spPr>
          <a:xfrm>
            <a:off x="571472" y="642918"/>
            <a:ext cx="857256" cy="357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0" name="Rounded Rectangle 99"/>
          <p:cNvSpPr/>
          <p:nvPr/>
        </p:nvSpPr>
        <p:spPr>
          <a:xfrm>
            <a:off x="2071670" y="642918"/>
            <a:ext cx="857256" cy="3572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cxnSp>
        <p:nvCxnSpPr>
          <p:cNvPr id="101" name="Straight Arrow Connector 100"/>
          <p:cNvCxnSpPr/>
          <p:nvPr/>
        </p:nvCxnSpPr>
        <p:spPr>
          <a:xfrm>
            <a:off x="1428728" y="85723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928926" y="857232"/>
            <a:ext cx="6429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3571868" y="642918"/>
            <a:ext cx="857256" cy="3572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4" name="TextBox 103"/>
          <p:cNvSpPr txBox="1"/>
          <p:nvPr/>
        </p:nvSpPr>
        <p:spPr>
          <a:xfrm>
            <a:off x="500034" y="1142984"/>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
        <p:nvSpPr>
          <p:cNvPr id="105" name="TextBox 104"/>
          <p:cNvSpPr txBox="1"/>
          <p:nvPr/>
        </p:nvSpPr>
        <p:spPr>
          <a:xfrm>
            <a:off x="6143636" y="1285860"/>
            <a:ext cx="2643206" cy="3262432"/>
          </a:xfrm>
          <a:prstGeom prst="rect">
            <a:avLst/>
          </a:prstGeom>
          <a:noFill/>
        </p:spPr>
        <p:txBody>
          <a:bodyPr wrap="square" rtlCol="0">
            <a:spAutoFit/>
          </a:bodyPr>
          <a:lstStyle/>
          <a:p>
            <a:r>
              <a:rPr lang="en-GB" sz="1400" b="1" u="sng" dirty="0" smtClean="0"/>
              <a:t>Systems Analysis Tips</a:t>
            </a:r>
          </a:p>
          <a:p>
            <a:pPr>
              <a:buFont typeface="Arial" pitchFamily="34" charset="0"/>
              <a:buChar char="•"/>
            </a:pPr>
            <a:r>
              <a:rPr lang="en-GB" sz="1200" dirty="0" smtClean="0"/>
              <a:t>Try to think of the basics of each circuit component/block Input/Process/Output. </a:t>
            </a:r>
          </a:p>
          <a:p>
            <a:pPr>
              <a:buFont typeface="Arial" pitchFamily="34" charset="0"/>
              <a:buChar char="•"/>
            </a:pPr>
            <a:r>
              <a:rPr lang="en-GB" sz="1200" dirty="0" smtClean="0"/>
              <a:t>You could number each system.</a:t>
            </a:r>
          </a:p>
          <a:p>
            <a:pPr>
              <a:buFont typeface="Arial" pitchFamily="34" charset="0"/>
              <a:buChar char="•"/>
            </a:pPr>
            <a:r>
              <a:rPr lang="en-GB" sz="1200" dirty="0" smtClean="0"/>
              <a:t>You need to describe what each system does, what happens at the input, how the process block is affected by the input and how the output changes.</a:t>
            </a:r>
          </a:p>
          <a:p>
            <a:pPr>
              <a:buFont typeface="Arial" pitchFamily="34" charset="0"/>
              <a:buChar char="•"/>
            </a:pPr>
            <a:r>
              <a:rPr lang="en-GB" sz="1200" dirty="0" smtClean="0"/>
              <a:t>Can the output component be driven from the process block? Is there enough energy? </a:t>
            </a:r>
          </a:p>
          <a:p>
            <a:pPr>
              <a:buFont typeface="Arial" pitchFamily="34" charset="0"/>
              <a:buChar char="•"/>
            </a:pPr>
            <a:r>
              <a:rPr lang="en-GB" sz="1200" dirty="0" smtClean="0"/>
              <a:t>What in-between stages are needed</a:t>
            </a:r>
          </a:p>
        </p:txBody>
      </p:sp>
      <p:sp>
        <p:nvSpPr>
          <p:cNvPr id="106" name="TextBox 105"/>
          <p:cNvSpPr txBox="1"/>
          <p:nvPr/>
        </p:nvSpPr>
        <p:spPr>
          <a:xfrm>
            <a:off x="500034" y="2143116"/>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
        <p:nvSpPr>
          <p:cNvPr id="107" name="TextBox 106"/>
          <p:cNvSpPr txBox="1"/>
          <p:nvPr/>
        </p:nvSpPr>
        <p:spPr>
          <a:xfrm>
            <a:off x="500034" y="2928934"/>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
        <p:nvSpPr>
          <p:cNvPr id="108" name="TextBox 107"/>
          <p:cNvSpPr txBox="1"/>
          <p:nvPr/>
        </p:nvSpPr>
        <p:spPr>
          <a:xfrm>
            <a:off x="500034" y="3786190"/>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
        <p:nvSpPr>
          <p:cNvPr id="109" name="TextBox 108"/>
          <p:cNvSpPr txBox="1"/>
          <p:nvPr/>
        </p:nvSpPr>
        <p:spPr>
          <a:xfrm>
            <a:off x="500034" y="4572008"/>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
        <p:nvSpPr>
          <p:cNvPr id="110" name="TextBox 109"/>
          <p:cNvSpPr txBox="1"/>
          <p:nvPr/>
        </p:nvSpPr>
        <p:spPr>
          <a:xfrm>
            <a:off x="500034" y="5357826"/>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
        <p:nvSpPr>
          <p:cNvPr id="111" name="TextBox 110"/>
          <p:cNvSpPr txBox="1"/>
          <p:nvPr/>
        </p:nvSpPr>
        <p:spPr>
          <a:xfrm>
            <a:off x="500034" y="6143644"/>
            <a:ext cx="4500594" cy="307777"/>
          </a:xfrm>
          <a:prstGeom prst="rect">
            <a:avLst/>
          </a:prstGeom>
          <a:noFill/>
        </p:spPr>
        <p:txBody>
          <a:bodyPr wrap="square" rtlCol="0">
            <a:spAutoFit/>
          </a:bodyPr>
          <a:lstStyle/>
          <a:p>
            <a:r>
              <a:rPr lang="en-GB" sz="1400" dirty="0" smtClean="0"/>
              <a:t>Space for describing how this system works </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52" grpId="0" animBg="1"/>
      <p:bldP spid="53" grpId="0" animBg="1"/>
      <p:bldP spid="54" grpId="0" animBg="1"/>
      <p:bldP spid="57" grpId="0" animBg="1"/>
      <p:bldP spid="59" grpId="0" animBg="1"/>
      <p:bldP spid="60" grpId="0" animBg="1"/>
      <p:bldP spid="61" grpId="0" animBg="1"/>
      <p:bldP spid="64" grpId="0" animBg="1"/>
      <p:bldP spid="66" grpId="0" animBg="1"/>
      <p:bldP spid="67" grpId="0" animBg="1"/>
      <p:bldP spid="68" grpId="0" animBg="1"/>
      <p:bldP spid="71" grpId="0" animBg="1"/>
      <p:bldP spid="73" grpId="0" animBg="1"/>
      <p:bldP spid="74" grpId="0" animBg="1"/>
      <p:bldP spid="75" grpId="0" animBg="1"/>
      <p:bldP spid="78" grpId="0" animBg="1"/>
      <p:bldP spid="80" grpId="0" animBg="1"/>
      <p:bldP spid="83" grpId="0" animBg="1"/>
      <p:bldP spid="84" grpId="0" animBg="1"/>
      <p:bldP spid="87" grpId="0" animBg="1"/>
      <p:bldP spid="88" grpId="0" animBg="1"/>
      <p:bldP spid="91" grpId="0" animBg="1"/>
      <p:bldP spid="94" grpId="0" animBg="1"/>
      <p:bldP spid="95" grpId="0" animBg="1"/>
      <p:bldP spid="98" grpId="0" animBg="1"/>
      <p:bldP spid="99" grpId="0" animBg="1"/>
      <p:bldP spid="100" grpId="0" animBg="1"/>
      <p:bldP spid="1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6929486" cy="369332"/>
          </a:xfrm>
          <a:prstGeom prst="rect">
            <a:avLst/>
          </a:prstGeom>
          <a:noFill/>
        </p:spPr>
        <p:txBody>
          <a:bodyPr wrap="square" rtlCol="0">
            <a:spAutoFit/>
          </a:bodyPr>
          <a:lstStyle/>
          <a:p>
            <a:r>
              <a:rPr lang="en-GB" dirty="0" smtClean="0"/>
              <a:t>RESEARCH EVALUATION AND DESIGN SPECIFICATION</a:t>
            </a:r>
            <a:endParaRPr lang="en-GB" dirty="0"/>
          </a:p>
        </p:txBody>
      </p:sp>
      <p:sp>
        <p:nvSpPr>
          <p:cNvPr id="3" name="TextBox 2"/>
          <p:cNvSpPr txBox="1"/>
          <p:nvPr/>
        </p:nvSpPr>
        <p:spPr>
          <a:xfrm>
            <a:off x="357158" y="428604"/>
            <a:ext cx="4357718" cy="369332"/>
          </a:xfrm>
          <a:prstGeom prst="rect">
            <a:avLst/>
          </a:prstGeom>
          <a:noFill/>
        </p:spPr>
        <p:txBody>
          <a:bodyPr wrap="square" rtlCol="0">
            <a:spAutoFit/>
          </a:bodyPr>
          <a:lstStyle/>
          <a:p>
            <a:r>
              <a:rPr lang="en-GB" b="1" u="sng" dirty="0" smtClean="0"/>
              <a:t>RESEARCH EVALUATION</a:t>
            </a:r>
            <a:endParaRPr lang="en-GB" b="1" u="sng" dirty="0"/>
          </a:p>
        </p:txBody>
      </p:sp>
      <p:sp>
        <p:nvSpPr>
          <p:cNvPr id="5" name="TextBox 4"/>
          <p:cNvSpPr txBox="1"/>
          <p:nvPr/>
        </p:nvSpPr>
        <p:spPr>
          <a:xfrm>
            <a:off x="4143372" y="428604"/>
            <a:ext cx="4357718" cy="6186309"/>
          </a:xfrm>
          <a:prstGeom prst="rect">
            <a:avLst/>
          </a:prstGeom>
          <a:noFill/>
        </p:spPr>
        <p:txBody>
          <a:bodyPr wrap="square" rtlCol="0">
            <a:spAutoFit/>
          </a:bodyPr>
          <a:lstStyle/>
          <a:p>
            <a:r>
              <a:rPr lang="en-GB" b="1" u="sng" dirty="0" smtClean="0"/>
              <a:t>DESIGN SPECIFICATION</a:t>
            </a:r>
            <a:endParaRPr lang="en-GB" dirty="0" smtClean="0"/>
          </a:p>
          <a:p>
            <a:r>
              <a:rPr lang="en-GB" b="1" dirty="0" smtClean="0"/>
              <a:t>My Project</a:t>
            </a:r>
          </a:p>
          <a:p>
            <a:r>
              <a:rPr lang="en-GB" b="1" u="sng" dirty="0" smtClean="0"/>
              <a:t>MUST </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r>
              <a:rPr lang="en-GB" b="1" u="sng" dirty="0" smtClean="0"/>
              <a:t>SHOULD</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r>
              <a:rPr lang="en-GB" b="1" u="sng" dirty="0" smtClean="0"/>
              <a:t>COULD</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p>
          <a:p>
            <a:pPr>
              <a:buFont typeface="Arial" pitchFamily="34" charset="0"/>
              <a:buChar char="•"/>
            </a:pPr>
            <a:r>
              <a:rPr lang="en-GB" b="1" dirty="0" smtClean="0"/>
              <a:t>------------------------------------</a:t>
            </a:r>
            <a:endParaRPr lang="en-GB" b="1" dirty="0"/>
          </a:p>
        </p:txBody>
      </p:sp>
      <p:sp>
        <p:nvSpPr>
          <p:cNvPr id="6" name="Rectangle 5"/>
          <p:cNvSpPr/>
          <p:nvPr/>
        </p:nvSpPr>
        <p:spPr>
          <a:xfrm>
            <a:off x="428596" y="857232"/>
            <a:ext cx="3643338" cy="5572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28596" y="857232"/>
            <a:ext cx="3571900" cy="646331"/>
          </a:xfrm>
          <a:prstGeom prst="rect">
            <a:avLst/>
          </a:prstGeom>
          <a:noFill/>
        </p:spPr>
        <p:txBody>
          <a:bodyPr wrap="square" rtlCol="0">
            <a:spAutoFit/>
          </a:bodyPr>
          <a:lstStyle/>
          <a:p>
            <a:r>
              <a:rPr lang="en-GB" b="1" dirty="0" smtClean="0"/>
              <a:t>Evaluation of all relevant research</a:t>
            </a:r>
            <a:endParaRPr lang="en-GB" b="1" dirty="0"/>
          </a:p>
        </p:txBody>
      </p:sp>
      <p:sp>
        <p:nvSpPr>
          <p:cNvPr id="9" name="TextBox 8"/>
          <p:cNvSpPr txBox="1"/>
          <p:nvPr/>
        </p:nvSpPr>
        <p:spPr>
          <a:xfrm>
            <a:off x="4500562" y="1357298"/>
            <a:ext cx="3500462"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GB" dirty="0" smtClean="0"/>
              <a:t>What your project; </a:t>
            </a:r>
            <a:r>
              <a:rPr lang="en-GB" b="1" u="sng" dirty="0" smtClean="0"/>
              <a:t>must</a:t>
            </a:r>
            <a:r>
              <a:rPr lang="en-GB" b="1" dirty="0" smtClean="0"/>
              <a:t> </a:t>
            </a:r>
            <a:r>
              <a:rPr lang="en-GB" dirty="0" smtClean="0"/>
              <a:t>be like/ do/ perform/ achieve!!</a:t>
            </a:r>
            <a:endParaRPr lang="en-GB" dirty="0"/>
          </a:p>
        </p:txBody>
      </p:sp>
      <p:sp>
        <p:nvSpPr>
          <p:cNvPr id="10" name="TextBox 9"/>
          <p:cNvSpPr txBox="1"/>
          <p:nvPr/>
        </p:nvSpPr>
        <p:spPr>
          <a:xfrm>
            <a:off x="4500562" y="3571876"/>
            <a:ext cx="3714776"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GB" dirty="0" smtClean="0"/>
              <a:t>What your project; </a:t>
            </a:r>
            <a:r>
              <a:rPr lang="en-GB" b="1" u="sng" dirty="0" smtClean="0"/>
              <a:t>should</a:t>
            </a:r>
            <a:r>
              <a:rPr lang="en-GB" b="1" dirty="0" smtClean="0"/>
              <a:t> </a:t>
            </a:r>
            <a:r>
              <a:rPr lang="en-GB" dirty="0" smtClean="0"/>
              <a:t>be like/ do/ perform/ achieve!!</a:t>
            </a:r>
            <a:endParaRPr lang="en-GB" dirty="0"/>
          </a:p>
        </p:txBody>
      </p:sp>
      <p:sp>
        <p:nvSpPr>
          <p:cNvPr id="11" name="TextBox 10"/>
          <p:cNvSpPr txBox="1"/>
          <p:nvPr/>
        </p:nvSpPr>
        <p:spPr>
          <a:xfrm>
            <a:off x="4500562" y="5500702"/>
            <a:ext cx="3714776"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GB" dirty="0" smtClean="0"/>
              <a:t>What your project; </a:t>
            </a:r>
            <a:r>
              <a:rPr lang="en-GB" b="1" u="sng" dirty="0" smtClean="0"/>
              <a:t>could</a:t>
            </a:r>
            <a:r>
              <a:rPr lang="en-GB" dirty="0" smtClean="0"/>
              <a:t> be like/ do/ perform/ achieve!!</a:t>
            </a:r>
            <a:endParaRPr lang="en-GB" dirty="0"/>
          </a:p>
        </p:txBody>
      </p:sp>
      <p:sp>
        <p:nvSpPr>
          <p:cNvPr id="12" name="TextBox 11"/>
          <p:cNvSpPr txBox="1"/>
          <p:nvPr/>
        </p:nvSpPr>
        <p:spPr>
          <a:xfrm>
            <a:off x="6786546" y="6211669"/>
            <a:ext cx="2357454" cy="646331"/>
          </a:xfrm>
          <a:prstGeom prst="rect">
            <a:avLst/>
          </a:prstGeom>
          <a:solidFill>
            <a:schemeClr val="bg1"/>
          </a:solidFill>
          <a:ln w="38100">
            <a:solidFill>
              <a:schemeClr val="tx1"/>
            </a:solidFill>
          </a:ln>
        </p:spPr>
        <p:txBody>
          <a:bodyPr wrap="square" rtlCol="0">
            <a:spAutoFit/>
          </a:bodyPr>
          <a:lstStyle/>
          <a:p>
            <a:pPr algn="ctr"/>
            <a:r>
              <a:rPr lang="en-GB" b="1" i="1" smtClean="0"/>
              <a:t>PAGE 8 </a:t>
            </a:r>
            <a:r>
              <a:rPr lang="en-GB" b="1" i="1" dirty="0" smtClean="0"/>
              <a:t>OF </a:t>
            </a:r>
          </a:p>
          <a:p>
            <a:pPr algn="ctr"/>
            <a:r>
              <a:rPr lang="en-GB" b="1" i="1" dirty="0" smtClean="0"/>
              <a:t>YOUR FOLDER</a:t>
            </a:r>
            <a:endParaRPr lang="en-GB"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29264"/>
            <a:ext cx="8183880" cy="1051560"/>
          </a:xfrm>
        </p:spPr>
        <p:txBody>
          <a:bodyPr/>
          <a:lstStyle/>
          <a:p>
            <a:r>
              <a:rPr lang="en-GB" dirty="0" smtClean="0"/>
              <a:t>Setting up your Presentation</a:t>
            </a:r>
            <a:endParaRPr lang="en-GB" dirty="0"/>
          </a:p>
        </p:txBody>
      </p:sp>
      <p:sp>
        <p:nvSpPr>
          <p:cNvPr id="3" name="Content Placeholder 2"/>
          <p:cNvSpPr>
            <a:spLocks noGrp="1"/>
          </p:cNvSpPr>
          <p:nvPr>
            <p:ph idx="1"/>
          </p:nvPr>
        </p:nvSpPr>
        <p:spPr/>
        <p:txBody>
          <a:bodyPr/>
          <a:lstStyle/>
          <a:p>
            <a:r>
              <a:rPr lang="en-GB" dirty="0" smtClean="0"/>
              <a:t>Set up your power point</a:t>
            </a:r>
          </a:p>
          <a:p>
            <a:r>
              <a:rPr lang="en-GB" dirty="0" smtClean="0"/>
              <a:t>Create a Front Cover with your Candidate Number on</a:t>
            </a:r>
          </a:p>
          <a:p>
            <a:r>
              <a:rPr lang="en-GB" dirty="0" smtClean="0"/>
              <a:t>Choose your task and title this on the front of your project</a:t>
            </a:r>
          </a:p>
          <a:p>
            <a:r>
              <a:rPr lang="en-GB" dirty="0" smtClean="0"/>
              <a:t>Save your work to two places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870233" y="1"/>
            <a:ext cx="716816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Grp="1" noChangeAspect="1" noChangeArrowheads="1"/>
          </p:cNvPicPr>
          <p:nvPr>
            <p:ph idx="1"/>
          </p:nvPr>
        </p:nvPicPr>
        <p:blipFill>
          <a:blip r:embed="rId2" cstate="print"/>
          <a:srcRect/>
          <a:stretch>
            <a:fillRect/>
          </a:stretch>
        </p:blipFill>
        <p:spPr bwMode="auto">
          <a:xfrm>
            <a:off x="2857488" y="428604"/>
            <a:ext cx="3071026" cy="3071026"/>
          </a:xfrm>
          <a:prstGeom prst="rect">
            <a:avLst/>
          </a:prstGeom>
          <a:noFill/>
          <a:ln w="9525">
            <a:noFill/>
            <a:miter lim="800000"/>
            <a:headEnd/>
            <a:tailEnd/>
          </a:ln>
          <a:effectLst/>
        </p:spPr>
      </p:pic>
      <p:sp>
        <p:nvSpPr>
          <p:cNvPr id="7" name="Rectangle 6"/>
          <p:cNvSpPr/>
          <p:nvPr/>
        </p:nvSpPr>
        <p:spPr>
          <a:xfrm>
            <a:off x="1285852" y="3441680"/>
            <a:ext cx="6357966" cy="3416320"/>
          </a:xfrm>
          <a:prstGeom prst="rect">
            <a:avLst/>
          </a:prstGeom>
        </p:spPr>
        <p:txBody>
          <a:bodyPr wrap="square">
            <a:spAutoFit/>
          </a:bodyPr>
          <a:lstStyle/>
          <a:p>
            <a:r>
              <a:rPr lang="en-GB" dirty="0" smtClean="0"/>
              <a:t>Keeping property safe from theft has become a top priority in recent years.</a:t>
            </a:r>
          </a:p>
          <a:p>
            <a:r>
              <a:rPr lang="en-GB" dirty="0" smtClean="0"/>
              <a:t>Electronic products are used extensively to make property safe and secure.</a:t>
            </a:r>
          </a:p>
          <a:p>
            <a:r>
              <a:rPr lang="en-GB" dirty="0" smtClean="0"/>
              <a:t>Automated locks, sirens and flashing lights are used to deter and prevent</a:t>
            </a:r>
          </a:p>
          <a:p>
            <a:r>
              <a:rPr lang="en-GB" dirty="0" smtClean="0"/>
              <a:t>crime.</a:t>
            </a:r>
          </a:p>
          <a:p>
            <a:r>
              <a:rPr lang="en-GB" b="1" dirty="0" smtClean="0"/>
              <a:t>Design Task 2 – Electronic Alarm System</a:t>
            </a:r>
          </a:p>
          <a:p>
            <a:r>
              <a:rPr lang="en-GB" dirty="0" smtClean="0"/>
              <a:t>Design and make an electronic alarm system that is capable of being fitted to</a:t>
            </a:r>
          </a:p>
          <a:p>
            <a:r>
              <a:rPr lang="en-GB" dirty="0" smtClean="0"/>
              <a:t>a variety of doors, windows or property.</a:t>
            </a:r>
          </a:p>
          <a:p>
            <a:endParaRPr lang="en-GB" dirty="0"/>
          </a:p>
        </p:txBody>
      </p:sp>
      <p:sp>
        <p:nvSpPr>
          <p:cNvPr id="8" name="TextBox 7"/>
          <p:cNvSpPr txBox="1"/>
          <p:nvPr/>
        </p:nvSpPr>
        <p:spPr>
          <a:xfrm>
            <a:off x="3071802" y="0"/>
            <a:ext cx="2714644" cy="369332"/>
          </a:xfrm>
          <a:prstGeom prst="rect">
            <a:avLst/>
          </a:prstGeom>
          <a:noFill/>
        </p:spPr>
        <p:txBody>
          <a:bodyPr wrap="square" rtlCol="0">
            <a:spAutoFit/>
          </a:bodyPr>
          <a:lstStyle/>
          <a:p>
            <a:pPr algn="ctr"/>
            <a:r>
              <a:rPr lang="en-GB" dirty="0" smtClean="0"/>
              <a:t>Context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00166" y="0"/>
            <a:ext cx="636650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85852" y="0"/>
            <a:ext cx="65823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357562"/>
            <a:ext cx="8358246" cy="3139321"/>
          </a:xfrm>
          <a:prstGeom prst="rect">
            <a:avLst/>
          </a:prstGeom>
        </p:spPr>
        <p:txBody>
          <a:bodyPr wrap="square">
            <a:spAutoFit/>
          </a:bodyPr>
          <a:lstStyle/>
          <a:p>
            <a:r>
              <a:rPr lang="en-GB" b="1" dirty="0" smtClean="0"/>
              <a:t>Context</a:t>
            </a:r>
          </a:p>
          <a:p>
            <a:r>
              <a:rPr lang="en-GB" dirty="0" smtClean="0"/>
              <a:t>Image reproduced by kind permission of www.jiunlimited.com/en/</a:t>
            </a:r>
          </a:p>
          <a:p>
            <a:r>
              <a:rPr lang="en-GB" dirty="0" smtClean="0"/>
              <a:t>Teaching children the value of money, and how to spend and save, is now</a:t>
            </a:r>
          </a:p>
          <a:p>
            <a:r>
              <a:rPr lang="en-GB" dirty="0" smtClean="0"/>
              <a:t>part of the school curriculum.</a:t>
            </a:r>
          </a:p>
          <a:p>
            <a:r>
              <a:rPr lang="en-GB" b="1" dirty="0" smtClean="0"/>
              <a:t>Design Task 5 – Money Box</a:t>
            </a:r>
          </a:p>
          <a:p>
            <a:r>
              <a:rPr lang="en-GB" dirty="0" smtClean="0"/>
              <a:t>A local bank wishes to encourage young children to save their </a:t>
            </a:r>
            <a:r>
              <a:rPr lang="en-GB" dirty="0" err="1" smtClean="0"/>
              <a:t>pocketmoney</a:t>
            </a:r>
            <a:r>
              <a:rPr lang="en-GB" dirty="0" smtClean="0"/>
              <a:t>.</a:t>
            </a:r>
          </a:p>
          <a:p>
            <a:r>
              <a:rPr lang="en-GB" dirty="0" smtClean="0"/>
              <a:t>You have been asked to design and make a novelty device which will make it</a:t>
            </a:r>
          </a:p>
          <a:p>
            <a:r>
              <a:rPr lang="en-GB" dirty="0" smtClean="0"/>
              <a:t>fun for children to use and save their money.</a:t>
            </a:r>
            <a:endParaRPr lang="en-GB" dirty="0"/>
          </a:p>
        </p:txBody>
      </p:sp>
      <p:pic>
        <p:nvPicPr>
          <p:cNvPr id="33794" name="Picture 2"/>
          <p:cNvPicPr>
            <a:picLocks noChangeAspect="1" noChangeArrowheads="1"/>
          </p:cNvPicPr>
          <p:nvPr/>
        </p:nvPicPr>
        <p:blipFill>
          <a:blip r:embed="rId2"/>
          <a:srcRect/>
          <a:stretch>
            <a:fillRect/>
          </a:stretch>
        </p:blipFill>
        <p:spPr bwMode="auto">
          <a:xfrm>
            <a:off x="2714612" y="785794"/>
            <a:ext cx="3400410" cy="2305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786190"/>
            <a:ext cx="8929718" cy="2800767"/>
          </a:xfrm>
          <a:prstGeom prst="rect">
            <a:avLst/>
          </a:prstGeom>
        </p:spPr>
        <p:txBody>
          <a:bodyPr wrap="square">
            <a:spAutoFit/>
          </a:bodyPr>
          <a:lstStyle/>
          <a:p>
            <a:r>
              <a:rPr lang="en-GB" sz="1600" b="1" dirty="0" smtClean="0"/>
              <a:t>Context</a:t>
            </a:r>
          </a:p>
          <a:p>
            <a:r>
              <a:rPr lang="en-GB" sz="1600" dirty="0" smtClean="0"/>
              <a:t>Image reproduced by kind permission of www.jiunlimited.com/en/</a:t>
            </a:r>
          </a:p>
          <a:p>
            <a:r>
              <a:rPr lang="en-GB" sz="1600" dirty="0" smtClean="0"/>
              <a:t>“Use it or lose it” is a saying which is now frequently used in today’s world;</a:t>
            </a:r>
          </a:p>
          <a:p>
            <a:r>
              <a:rPr lang="en-GB" sz="1600" dirty="0" smtClean="0"/>
              <a:t>people find it useful to count and measure all sorts of activities in order to try</a:t>
            </a:r>
          </a:p>
          <a:p>
            <a:r>
              <a:rPr lang="en-GB" sz="1600" dirty="0" smtClean="0"/>
              <a:t>and give them a value, or measure their effectiveness.</a:t>
            </a:r>
          </a:p>
          <a:p>
            <a:r>
              <a:rPr lang="en-GB" sz="1600" b="1" dirty="0" smtClean="0"/>
              <a:t>Design Task 6 – Counting System</a:t>
            </a:r>
          </a:p>
          <a:p>
            <a:r>
              <a:rPr lang="en-GB" sz="1600" dirty="0" smtClean="0"/>
              <a:t>Design and make a system which will count and display activities that occur in</a:t>
            </a:r>
          </a:p>
          <a:p>
            <a:r>
              <a:rPr lang="en-GB" sz="1600" dirty="0" smtClean="0"/>
              <a:t>everyday situations, it could be people entering buildings, cars entering and</a:t>
            </a:r>
          </a:p>
          <a:p>
            <a:r>
              <a:rPr lang="en-GB" sz="1600" dirty="0" smtClean="0"/>
              <a:t>leaving a car park?; it could even be how quickly an activity takes to happen.</a:t>
            </a:r>
          </a:p>
          <a:p>
            <a:r>
              <a:rPr lang="en-GB" sz="1600" dirty="0" smtClean="0"/>
              <a:t>You will need to consider how many events you want to count and what type</a:t>
            </a:r>
          </a:p>
          <a:p>
            <a:r>
              <a:rPr lang="en-GB" sz="1600" dirty="0" smtClean="0"/>
              <a:t>of display you will use.</a:t>
            </a:r>
            <a:endParaRPr lang="en-GB" sz="1600" dirty="0"/>
          </a:p>
        </p:txBody>
      </p:sp>
      <p:pic>
        <p:nvPicPr>
          <p:cNvPr id="34818" name="Picture 2"/>
          <p:cNvPicPr>
            <a:picLocks noChangeAspect="1" noChangeArrowheads="1"/>
          </p:cNvPicPr>
          <p:nvPr/>
        </p:nvPicPr>
        <p:blipFill>
          <a:blip r:embed="rId2"/>
          <a:srcRect/>
          <a:stretch>
            <a:fillRect/>
          </a:stretch>
        </p:blipFill>
        <p:spPr bwMode="auto">
          <a:xfrm>
            <a:off x="3000364" y="500042"/>
            <a:ext cx="2786082" cy="3555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2114</TotalTime>
  <Words>1614</Words>
  <Application>Microsoft Office PowerPoint</Application>
  <PresentationFormat>On-screen Show (4:3)</PresentationFormat>
  <Paragraphs>386</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Aspect</vt:lpstr>
      <vt:lpstr>Chart</vt:lpstr>
      <vt:lpstr>GCSE  Design &amp; Technology: Electronic Products (4540) </vt:lpstr>
      <vt:lpstr>TIPS FOR A SUCCESSFUL FOLDER</vt:lpstr>
      <vt:lpstr>Setting up your Presentation</vt:lpstr>
      <vt:lpstr>Slide 4</vt:lpstr>
      <vt:lpstr>Slide 5</vt:lpstr>
      <vt:lpstr>Slide 6</vt:lpstr>
      <vt:lpstr>Slide 7</vt:lpstr>
      <vt:lpstr>Slide 8</vt:lpstr>
      <vt:lpstr>Slide 9</vt:lpstr>
      <vt:lpstr>Slide 10</vt:lpstr>
      <vt:lpstr>Slide 11</vt:lpstr>
      <vt:lpstr>Slide 12</vt:lpstr>
      <vt:lpstr>Planning the Project</vt:lpstr>
      <vt:lpstr>The start of your project</vt:lpstr>
      <vt:lpstr>Analysis of the Design Brief</vt:lpstr>
      <vt:lpstr>RESEARCH: INPUT/PROCESS &amp; OUTPUT COMPONENTS</vt:lpstr>
      <vt:lpstr>Slide 17</vt:lpstr>
      <vt:lpstr>Slide 18</vt:lpstr>
      <vt:lpstr>Slide 19</vt:lpstr>
      <vt:lpstr>Slide 20</vt:lpstr>
      <vt:lpstr>Slide 21</vt:lpstr>
      <vt:lpstr>Slide 22</vt:lpstr>
      <vt:lpstr>Slide 23</vt:lpstr>
      <vt:lpstr>Slide 24</vt:lpstr>
    </vt:vector>
  </TitlesOfParts>
  <Company>Sheffield City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Design &amp; Technology: Electronic Products (4540)</dc:title>
  <dc:creator>npigott</dc:creator>
  <cp:lastModifiedBy>npigott</cp:lastModifiedBy>
  <cp:revision>248</cp:revision>
  <dcterms:created xsi:type="dcterms:W3CDTF">2011-01-04T16:16:07Z</dcterms:created>
  <dcterms:modified xsi:type="dcterms:W3CDTF">2012-02-02T16:02:57Z</dcterms:modified>
</cp:coreProperties>
</file>