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59" r:id="rId7"/>
    <p:sldId id="261" r:id="rId8"/>
    <p:sldId id="260" r:id="rId9"/>
    <p:sldId id="263" r:id="rId10"/>
    <p:sldId id="268" r:id="rId11"/>
    <p:sldId id="264" r:id="rId12"/>
    <p:sldId id="269" r:id="rId13"/>
  </p:sldIdLst>
  <p:sldSz cx="9144000" cy="6858000" type="screen4x3"/>
  <p:notesSz cx="9928225" cy="14357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62" autoAdjust="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94" y="0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4EA93520-8C66-4691-93BE-5BDF83B98815}" type="datetimeFigureOut">
              <a:rPr lang="en-US" smtClean="0"/>
              <a:pPr/>
              <a:t>11/29/2011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8675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360" y="6820546"/>
            <a:ext cx="7943507" cy="6460119"/>
          </a:xfrm>
          <a:prstGeom prst="rect">
            <a:avLst/>
          </a:prstGeom>
        </p:spPr>
        <p:txBody>
          <a:bodyPr vert="horz" lIns="132762" tIns="66381" rIns="132762" bIns="663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94" y="13636498"/>
            <a:ext cx="4303313" cy="718557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35F80B41-A740-41E4-8358-4415A989E4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777133-5367-465C-8579-795AD2FB4253}" type="datetimeFigureOut">
              <a:rPr lang="en-US" smtClean="0"/>
              <a:pPr/>
              <a:t>11/29/2011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7CB4614-4E18-43AF-BE37-8544646F775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imgres?imgurl=http://www.simonrigglesworth.co.uk/images/gallery/lg_image/spiral.jpg&amp;imgrefurl=http://www.simonrigglesworth.co.uk/slideshow.asp?catId=3&amp;usg=__7-b60sCMR7MfOFrK_rZ_Xz78Czw=&amp;h=334&amp;w=500&amp;sz=116&amp;hl=en&amp;start=53&amp;zoom=1&amp;itbs=1&amp;tbnid=HUBqi0mG1XjqNM:&amp;tbnh=87&amp;tbnw=130&amp;prev=/search?q=sir+norman+foster&amp;start=40&amp;hl=en&amp;safe=vss&amp;sa=N&amp;as_st=y&amp;ndsp=20&amp;tbm=isch&amp;ei=HULvTa6oJ8m1tAb79oDsAw" TargetMode="External"/><Relationship Id="rId13" Type="http://schemas.openxmlformats.org/officeDocument/2006/relationships/image" Target="../media/image8.jpeg"/><Relationship Id="rId1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www.ariashop.co.uk/images/162/428/iittala-alvar-aalto-vase.jpg" TargetMode="External"/><Relationship Id="rId17" Type="http://schemas.openxmlformats.org/officeDocument/2006/relationships/image" Target="../media/image10.jpeg"/><Relationship Id="rId2" Type="http://schemas.openxmlformats.org/officeDocument/2006/relationships/hyperlink" Target="http://www.google.co.uk/imgres?imgurl=http://b5media_b4.s3.amazonaws.com/28/files/2008/01/atlanta-public-library-courtesy-of-marcel-breuer-papers.jpg&amp;imgrefurl=http://www.thedctraveler.com/2008/01/marcel-breuer-20th-century-modernism/&amp;usg=__zwpldV0rD67T9FNXO26MVHJliQE=&amp;h=370&amp;w=435&amp;sz=48&amp;hl=en&amp;start=157&amp;zoom=1&amp;itbs=1&amp;tbnid=JekuA1BROZBjKM:&amp;tbnh=107&amp;tbnw=126&amp;prev=/search?q=marcel+breuer&amp;start=140&amp;hl=en&amp;safe=vss&amp;sa=N&amp;as_st=y&amp;ndsp=20&amp;tbm=isch&amp;ei=CUHvTbbXDoOytAbr573oAw" TargetMode="External"/><Relationship Id="rId16" Type="http://schemas.openxmlformats.org/officeDocument/2006/relationships/hyperlink" Target="http://www.google.co.uk/imgres?imgurl=http://www.innovationuk.org/public/upload/52_01_09.jpg&amp;imgrefurl=http://www.innovationuk.org/news/innovation-uk-vol5-2/0168-great-british-inventions.html&amp;usg=__zT9Jr-VFu04I9GqofDfd7EZH2AQ=&amp;h=307&amp;w=230&amp;sz=11&amp;hl=en&amp;start=12&amp;zoom=1&amp;itbs=1&amp;tbnid=lO9nxgr8Zo-eWM:&amp;tbnh=117&amp;tbnw=88&amp;prev=/search?q=sir+trevor+bayliss+designs+wind+up&amp;hl=en&amp;safe=vss&amp;sa=G&amp;as_st=y&amp;tbm=isch&amp;ei=N0PvTYzqD4qMswb-kK3ZA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imgres?imgurl=http://blog.stylert.com/wp-content/uploads/2010/10/Philippe-Starck.jpg&amp;imgrefurl=http://blog.stylert.com/2010/10/10/philippe-starck-designer-profil-stylert-com/&amp;usg=__Jw2Nz4NHVTSSwOjk3Q_JDwjjXEM=&amp;h=700&amp;w=530&amp;sz=112&amp;hl=en&amp;start=1&amp;zoom=1&amp;itbs=1&amp;tbnid=wViUTcD2pkwyrM:&amp;tbnh=140&amp;tbnw=106&amp;prev=/search?q=philippe+starck+designs&amp;hl=en&amp;safe=vss&amp;as_st=y&amp;tbm=isch&amp;ei=zkHvTfSXJ5DRsgayjPXlAw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hyperlink" Target="http://www.google.co.uk/imgres?imgurl=http://images6.cpcache.com/product/vintage-t-shirts-tractors/398842496v1_225x225_Front.jpg&amp;imgrefurl=http://shop.cafepress.co.uk/harry-ferguson&amp;usg=__40X5ESiXpffOzNF7ZsI0xxyOtBg=&amp;h=225&amp;w=225&amp;sz=14&amp;hl=en&amp;start=30&amp;zoom=1&amp;itbs=1&amp;tbnid=rcS3ty6LuNGNKM:&amp;tbnh=108&amp;tbnw=108&amp;prev=/search?q=harry+ferguson+designs&amp;start=20&amp;hl=en&amp;safe=vss&amp;sa=N&amp;as_st=y&amp;ndsp=20&amp;tbm=isch&amp;ei=dELvTdbbBcTftAbyrZXdAw" TargetMode="External"/><Relationship Id="rId4" Type="http://schemas.openxmlformats.org/officeDocument/2006/relationships/hyperlink" Target="http://www.google.co.uk/imgres?imgurl=http://styleglass.com/CharlesRennieMackintoshMirror.jpg&amp;imgrefurl=http://styleglass.com/renniemackintoshmirror.html&amp;usg=__PxliRLoUMQhVwBBDg-rrv0_mvyE=&amp;h=450&amp;w=352&amp;sz=35&amp;hl=en&amp;start=18&amp;zoom=1&amp;itbs=1&amp;tbnid=c50D7MEd5IxU4M:&amp;tbnh=127&amp;tbnw=99&amp;prev=/search?q=charles+rennie+mackintosh+designs&amp;hl=en&amp;safe=vss&amp;sa=G&amp;as_st=y&amp;tbm=isch&amp;ei=nUHvTdjMHJKHswaXm4XRAw" TargetMode="External"/><Relationship Id="rId9" Type="http://schemas.openxmlformats.org/officeDocument/2006/relationships/image" Target="../media/image6.jpeg"/><Relationship Id="rId14" Type="http://schemas.openxmlformats.org/officeDocument/2006/relationships/hyperlink" Target="http://www.google.co.uk/imgres?imgurl=http://news.bbc.co.uk/olmedia/1800000/images/_1802155_barrow.150.jpg&amp;imgrefurl=http://news.bbc.co.uk/2/hi/business/1802155.stm&amp;usg=__GR1goV6Sky3LFk074X8j9UYdgpw=&amp;h=180&amp;w=150&amp;sz=7&amp;hl=en&amp;start=66&amp;zoom=1&amp;itbs=1&amp;tbnid=Wx41y-wazr9NcM:&amp;tbnh=101&amp;tbnw=84&amp;prev=/search?q=james+dyson+inventions&amp;start=60&amp;hl=en&amp;safe=vss&amp;sa=N&amp;as_st=y&amp;ndsp=20&amp;tbm=isch&amp;ei=1kLvTY3jA4SBswbAnNDkA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6500858" cy="1465918"/>
          </a:xfrm>
        </p:spPr>
        <p:txBody>
          <a:bodyPr>
            <a:noAutofit/>
          </a:bodyPr>
          <a:lstStyle/>
          <a:p>
            <a:pPr algn="l"/>
            <a:r>
              <a:rPr lang="en-GB" sz="4000" b="1" dirty="0"/>
              <a:t>GCSE 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4000" b="1" dirty="0" smtClean="0"/>
              <a:t>Design </a:t>
            </a:r>
            <a:r>
              <a:rPr lang="en-GB" sz="4000" b="1" dirty="0"/>
              <a:t>&amp; Technology:</a:t>
            </a:r>
            <a:br>
              <a:rPr lang="en-GB" sz="4000" b="1" dirty="0"/>
            </a:br>
            <a:r>
              <a:rPr lang="en-GB" sz="4000" b="1" dirty="0" smtClean="0"/>
              <a:t>Electronic Products </a:t>
            </a:r>
            <a:r>
              <a:rPr lang="en-GB" sz="4000" dirty="0" smtClean="0"/>
              <a:t>(4540)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929330"/>
            <a:ext cx="8072494" cy="5715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b="1" dirty="0"/>
              <a:t>Controlled </a:t>
            </a:r>
            <a:r>
              <a:rPr lang="en-GB" b="1" dirty="0" smtClean="0"/>
              <a:t>Assessment Tasks </a:t>
            </a:r>
            <a:r>
              <a:rPr lang="en-GB" b="1" dirty="0"/>
              <a:t>and </a:t>
            </a:r>
            <a:r>
              <a:rPr lang="en-GB" b="1" dirty="0" smtClean="0"/>
              <a:t>Guidance:</a:t>
            </a:r>
          </a:p>
          <a:p>
            <a:pPr algn="l"/>
            <a:r>
              <a:rPr lang="en-GB" dirty="0" smtClean="0"/>
              <a:t> 2</a:t>
            </a:r>
            <a:r>
              <a:rPr lang="en-GB" baseline="30000" dirty="0" smtClean="0"/>
              <a:t>nd</a:t>
            </a:r>
            <a:r>
              <a:rPr lang="en-GB" dirty="0" smtClean="0"/>
              <a:t> Section: </a:t>
            </a:r>
            <a:r>
              <a:rPr lang="en-GB" i="1" dirty="0" smtClean="0"/>
              <a:t>Development of Design Proposals (including modelling)</a:t>
            </a:r>
            <a:endParaRPr lang="en-GB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71480"/>
            <a:ext cx="2262146" cy="11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7640980" cy="261289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This sheet can have lots of drawings of your </a:t>
            </a:r>
            <a:r>
              <a:rPr lang="en-GB" u="sng" dirty="0" smtClean="0"/>
              <a:t>chosen idea</a:t>
            </a:r>
            <a:r>
              <a:rPr lang="en-GB" dirty="0" smtClean="0"/>
              <a:t> from different views; 2D and 3D drawing, an exploded drawing and a CAD drawing of your chosen case idea. You must include </a:t>
            </a:r>
            <a:r>
              <a:rPr lang="en-GB" b="1" dirty="0" smtClean="0"/>
              <a:t>dimensions </a:t>
            </a:r>
            <a:r>
              <a:rPr lang="en-GB" dirty="0" smtClean="0"/>
              <a:t>(sizes on your drawings). </a:t>
            </a:r>
          </a:p>
          <a:p>
            <a:r>
              <a:rPr lang="en-GB" dirty="0" smtClean="0"/>
              <a:t>Also you must include an evaluation stating how the product will be made, what materials are needed, the manufacturing methods and anything else that comes to mind.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6000768"/>
            <a:ext cx="8572560" cy="480056"/>
          </a:xfrm>
        </p:spPr>
        <p:txBody>
          <a:bodyPr>
            <a:normAutofit/>
          </a:bodyPr>
          <a:lstStyle/>
          <a:p>
            <a:r>
              <a:rPr lang="en-GB" sz="2100" dirty="0" smtClean="0"/>
              <a:t>Chosen Case Idea/Working Drawing with Dimensions</a:t>
            </a:r>
            <a:endParaRPr lang="en-GB" sz="2100" dirty="0"/>
          </a:p>
        </p:txBody>
      </p:sp>
      <p:pic>
        <p:nvPicPr>
          <p:cNvPr id="9218" name="Picture 2" descr="http://t1.gstatic.com/images?q=tbn:ANd9GcSSMPU5RIaa1ngcDDSVsB0hH8jdP2xI0cqEeY_LA8EFCBWmzmx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11" y="3286124"/>
            <a:ext cx="1738325" cy="1303744"/>
          </a:xfrm>
          <a:prstGeom prst="rect">
            <a:avLst/>
          </a:prstGeom>
          <a:noFill/>
        </p:spPr>
      </p:pic>
      <p:sp>
        <p:nvSpPr>
          <p:cNvPr id="9220" name="AutoShape 4" descr="data:image/jpeg;base64,/9j/4AAQSkZJRgABAQAAAQABAAD/2wCEAAkGBhQQEBUUExQUFRUVGBUZGBcYGBkYGRgXGBgYGBgUGBUXHSYeGBsjGRgXHzAgIycpLC4sGSAxNTAqNiYrLSkBCQoKBQUFDQUFDSkYEhgpKSkpKSkpKSkpKSkpKSkpKSkpKSkpKSkpKSkpKSkpKSkpKSkpKSkpKSkpKSkpKSkpKf/AABEIAOIA3wMBIgACEQEDEQH/xAAbAAEAAwEBAQEAAAAAAAAAAAAAAwQFAgYBB//EAEQQAAIBAwMCBAIHBgQEBAcAAAECEQADIQQSMUFRBRMiYTJxBkJSYnKBoRQjM5Gx8FNzwdE0Q4LhFbK08QdUY5Kis9L/xAAUAQEAAAAAAAAAAAAAAAAAAAAA/8QAFBEBAAAAAAAAAAAAAAAAAAAAAP/aAAwDAQACEQMRAD8A/caUpQKUpQKUpQKUpQKUpQKUpQKUpQKUpQKVyXEx1rqgUpXNy4FEnAoOqVxbuhuDP98Hsa7oFKUoFKUoFKUoFKUoFU9fqWXaF+t1/MDse/bpVyuXthhBAPzzQV9BrPMXMT1A/r8q+aXxW1dZlRwxUsDHdSAwB4MEgGOJFTvp1MSOOOkfIjI/KsfwfwdbF+8/pzAn1Ttlng7iQoAYCFx6Z9gG5Uf7Qu7buG6J2yJjvHMVWOoa7i3hf8Tv+AHn8Rx23dO//Dk27Y6zMndu+1vndu95mgtUql57Wv4nqX/ExgffA4/EMdwtXAZoItVqBbXca50mr8ycQR/L5g/lTUILno6Y3HtwQB7/ANP5V1p9KtsQP7/2HsKCalKjv6hUEsY6DqSegAGSfYUElU21ZclbUGMFz8I7gR8bewwOpnFfBaa7l5VPsT6j+Mg4H3R+ZMwLaIAABgDge3ag8/43qF04X9015mJJfhhtHR8Q3ZVgnO0HNaGm1jqis4bawB3EQySJ23FAxH2gB7gRJ0qUHIcET0qpqUN0QsQMyeDyIHcZ5/rXy7oNubfHJtnCH3H2T+h6iTNT6bVB55DDlTgj5j/USD0JoIvDtD5QOZk/0AHPU45x8quUpQKUpQKUpQKUpQKUpQKUqpd1ZJK2wGYck/Cp9z1P3RnvEzQS6jVKgzycADJY9gOtZ1mzva694gKGHoxtEIhl2Hx88HA94Bq9Z0YX1ElnPLHmOwj4R7D9TmvP39DqLUlrgcMSYkmXCTbIUgC2N6gbQTJZROMhpNevXifLi2gxuPxGOcH+mI+0CCo6HgZ66jUT7PA/lB/Umrtq4lu0CCBbVQd04CATuJ7RmaJqS+xrZRrbZLSeIwVgEHMckUFA6fUWsq4uqPqsMx7MCST/AHBPLSuSpaziObR4BPVfs/Lg5BCmY1zWRpcapo4PmfI7RYP6O9z82b3oL2jvKRAmRyDhgTnI9+/B6YqzUGo0gaCJVhww5Ht7j2OP0qNNWVIW7Ck4Vh8LHsJ+Fvun8icwH29rM7EG5+vRV/E3T5c+0Zr7Y0cHcx3P3PAHZR9UfqcSTFURv00wDcsyTgetJMnA+NZJ9/nWlptStxQyEMDwRQS0qO/fVFLMQoHU10jhgCCCDkEZBHeaDqlKUCquuspG9js28OIBX8+3sZB7VaqDXaNL1spcEq2CP15HvQVND4sGAllIJgXFnax7GfgY9jzIgmtKsC0qLvs6RFaSfMc5tKxAB3QfW0AehY9ys1taSxsRVLFtqqNx5MACT7nmglpSlApSlApSlApSlBnanU7r/klinpDYkG4JIIVvaMx6sjjretWgoAUAAcACKj1miS8u11kSD2II4ZSMqR3GaoftNzTfxZuWv8SJdP8AMVR6h98fmOtBrVHqLAdSp69RyCMgg9CCAfyrq1dDAMpBBEggyCD1BHNdUGKzXLGCoZM4g7YPIESU6+lgV7MBAHVrx62qwFAC4gPYAAHQfvBA/lWxFfCooMc+KvdxbXB6qQ7f/cP3S/MsT7Vd8P0XliTG4/nAknaCcnkkk5JJPWBV8S8c8m4F8stgGQQCZJEIpzcOMgcSJ5q9q9clpdzmBx3JJ4VQMsT2GaCxWTqNeb5NuwFcZD3GE217qB/zW9hgdSOK+DTXNTm7ut2v8IH1uP8A6jA+kfcU/Mngalq0FAVQAAAAAIAA4AA4FBzpbGxFWS20Abm5MCJMdTVLU+FlWNywQjnLL9R/xL0P3hn51osYE1VfXBlbYZYCY6x3g80FXzreqVrF+2A0eq1cAYEDqOjrPUfmBWlZshFCqAFUAADgAcAVj2wt+VudCCjzDBu6P0bgwMjg9hINc+nxf9VvpeA4/wA1R8P4x6e+2g16VyrgiQQQcyO3eqOs8V2t5dtfMu49IMBQeGuPEIP5k9AaC1qtYlpSzsFA79+gA5JPQDJrP8q5qfj3WrP2AYuP+Mj+Gp+yDu7kcVLo/C/ULl0+Zd6GIVJ6W1+r+Iyx6npWjQR2LCooVQFUYAAAAHYAcVJUV3VIhUMyqWMKCQCx5gA8n5Vn63UuTKhtsYiRJ7iOT2Bwfeg1aVHZJ2jdzAn5xmpKBSlKBSlKBSlKBSlcXrwQEsQAOSTAoM654Y1ol9OQJMtaOLbnqQR/Db3GD1B5qxoPFEuyMq6/HbbDL8x1B6MJB718PiJHqZGVOjHp7svKL7njrtqLXeHLc9RmQZV0gOkgDB+sDGQZnsegaVKx08WaxjUcfVvICUb2ZRJtt7ZB6HoOvMu6n4d1mz9ri44+6CP3a/ePqPQDmgl1XifqNu0vmXBzmESetxun4RLHtGa+6Pwra3mXG8y79oiAoP1bayQg/U9SataXRpaUKihQOg79STySepOTU1Arl7gHJA+dZ+s1bhyFMACcjBkgZ9sng9KavTs8EA5AkTBGGx+ZIn8PBoIr2qYuVJMHB4wJI4/Dnd/piprHhxtncCCe0QDPUkZn3z8qsaMwoVviA/n8u4/WsTxTUay3rtMliyr6Z93muWANv5LIMRxE5NBurdDelhB7Hr8uhFfnf0+vC14hpGGut2UQobliLj3Cvmq0olpWI3LKH4RHcTXu/HLjLYYpt3SolhIWWCm4R12glo+7yK8xotEl1it7b61L3N4/iAJtDsZwVEHqRja4A2kNpdACFOnv+XauTuVRuxnNon+EZ5wRzgHNa2j0SWl2ooA57kk8sScknuc14/6C6jbqtXpkG61ZKFWA9PrAZAD1m2y8YlCeGAHti0UH2lKzvHfEzYtSom47Lbtr3uPhZPQDJJPQGg8h/wDEPwf9p1Wma3fuK9mDcs2wvrtF0uTcd3VbS7rfxNPsCQAfU+D+Oedh0VGgkAPvUgRJV4EwSAcdetZPhnhCtZa4zSGlldl3eY5x+0Mh+KTARTMKFHauUVmZWHleaisyruRSydmAB8wYUbgqD04Y80GxqbT3GJUSMbTA9pA6r19Xvia0NRqPLSTk/wBTH/Y1hfSjxfUDw/z9Daa7cPlOEAG422KloDAjdtPY/Krvg1u9e0to6sBLrIpuIIgPGQSCf5AxQX9JrBc7Y7GR1HP5GrFZtnUrbJAXG4gt1JAyeP7g/I6D3ABJxQdUr4rA5Ga+0HF26EUsxCqBJJMADuSeK50+pW4JUgjj5EcgjkH2NV/F9N5tpl3BeCCVDiVIIlD8QkcSPmDWR4J4Xf0r/wCJbcLuyQbZVDLw0l2ZomDHUREMG3qdaEIUepyCQoOYGCx7KCRn+UnFfLWjJIa4dzDgfVX8I7/eOflxWZ4nrba3ju3H0JBTLLDPLSOIEz7TgiauG/dDC3gkgkXD9lSoMoOWlhxAOTjigtajVKkDkn4VGWMdh/rwOsVT8PRlusphVKqwtjIU7mBg++MCBjA5JuabSBJOSx5Y/Ef+3sIA7VneGeKLf1FzYDCKqyYhjufIgzGDzHQ8EUGnctdVwf0Pz/3r6lzocHt/r71JXNy2G5/9vcdqDqlQ7yvMkd44+YH9RUqtNBBrEG2exB+UMDNTiotZ/Df8Lf0qagi1CrtJbgZntHWRxXn18cutdRVt9zDYbbjLMhKK2VwftDqYHoHu9AJPX2+deeveC3bbfuokTsYwAskE7pMwAXwAxJc5EwA27Z85ZOEYcdT0Ibt2IrD1ngKq6DzGKDC21DeawggKLm/0qOcKI5mc1e0RZbfl223lSxe6w9ILEs0CfUZPEmByZyZNLan+HOfivMJLeyDgj3+HsGk0FbwjwddLa/dC3YDtuKGW3M0D13WbczGAJ6QBBjN86kOVRhtaSSp/C3qU9R7j84OKyNFpjdspubcPIs3IcC4N7K4ZhJxgRAMQTjNTrcdiA83Fi20iFdSyOSV2xIEcAbvxcANnK/eH6j/evM/S9S93TkfDs1QDCMXWtqq56HyzfI9xHYHbs64qJY706XAIj/MA4juABzIWM2runVx0IPIIBVvmOvSgxdRfW4Ldu3BUADaMZAkIe3oRx7FlPQGo7gDhLaSrkbncptbIguVYAhRmJxuCKJAaL58FsnAtiye9v92TwTDJE8A9xE4rt/CVt2XW0uWjdkl3E+oNcclmYruALHrzQVNfrLqqr2/Tb+qIWSIEbg5BAInjIAk8nZc0HibXRG0BsEmVZYJYBgUYzO04nEZ6E4fjfiY3bt4RN62g7CFts3lku5YQrAOYV/rKmMV98F0lvzr9y2vl2XFtSxkNeNsOxuM7HcSfMgsxkhBkyYDftWrXmRuUuDJG4TOMlR8h06DsK+apTd27IO0ySeD7AjM+44zXldV40dQfLsBbVkTFwW1d4EzcRWKrbAGRG5yDOwAzXofov4g9204uEFrV25aLAQH8sxvgYE+1Bf0GmNtIPcnHAnoJz+Z5yas0pQZF7RubkgdZn8wQfaBiOv8ATWms/wAUchrQ3FQWIJBjEVQ1Dna6hmZVdQsnqQcbj2Mc/wDcB0/0eT9ouXldy9zYTLSibQIIXjO0GDOc1M1+55yymQlwbpASC1s7jJkYBxn59RXsXSLN8TBUyAGkieYYVn/SkMECTeZbgTcVyyySNw+xBjIHX3oLfhNrV3LrPdcooBQCNo+KSwtkROIDEsII5zW/ptKttYUADJ+ZPLE9Se5rA8OfYLKAsIYYDSpXIAA6RgQY/PmrOp1cJfG8ht/pzmMce3NBts0Ce1cae+HUMODxWbqLs3HDOVCoCoDRJIyfftFV0usLdhc7WDTDbJI4G7pQb1Vb7i3BmATEQTJPaODVG6XFlZcAqTu9cblH3xxA5qrqNdvtpBKJuAJL+o8znoo7n+WKDW1mqwUA3NGegUHqzcAe3J6CodHfuM7W2I9IU7lBWZn0lSxKnEzOQeBEnBGl2PduW2S0pJJUAh3eFC3DwZ2CCxkmekTWhqbm10RCQGQCA20Fyckt3nk8k45NBsXby2lk4H6k9gOpNUdQ7OAbm5UOFtj43MTB7YBMTxyRBFfPDAu1Hc7rjBtu4ycSIXtjk8+9Z/7Ux2s5ONzEi4BEYBAYhUYExE5E8iaDXXSSs3NqooxbEbQB9o/Wjt8I7GJqu3iNwsSu1ba+WIKksxdoidw2mCpiCfUJ7VmPqiyMCzn1faWNpMHcBiD3yvT537kBciNrCEV5be31neOYnv3k4gI/CrgWwCf/AJTTf0uVNo3AuhD8WyyY/wCi4KoeFtu01wzP7q0B8tpOB0yxx046Vc0pP7ZGY8m0YkxPrEx1oL62g/7y0YJ9jDRj1Dvj4hn5jBgssVaEG1uTaPB7tbbp+WO4Umap6Zttq2yud2/btnEFjIK/rJ71F4nqt15NpIYXGAJ9UHaVJC8KMkTycjvAbtjVLckQQVjcGBBBPH9OR+VdCV7sP1H+9YT2wj3DcuEuoWGUbSxK9l6CBPTEmrF7VlkWZ3eXvJ37B7HHxH2oNM2EJ8wIpaMNA3R23c15H6UaonS2bIz+0B3unoUCh7m7srXLiBvululeks3/AN2pDfvCkx9ogdR3rLu6DzFt3UuRcQOSrKrh1b+IgB+GY6fmDggKGpvLp9MLahmuNsJEHeXB3BBOWYsAPmSSc16L6N+FnTadUaN5LO5HBd2LNHsJj5Cs3w/w5bb2WBV2YsY2qAgKwdsZB6Ez7YGKnLNs3b3nziozgCe3X86DfpWfoJW7dXcxA2EbjPIzWhQV9ToxcZCT8JJiJmREVJ+zrt27V29oEfyqSlBF+yJn0rkQcDI7H2rM1t1g52j1QAsQDEjgn4uTgcRWxSgybngnWVaPqlYU8j1BesH4o/I8Vz4Zacb/AD0ABaFmGIUcBrkncOCC0H24rYr4RQcNZViCVBI4JAxVbxC/bs2vWo2jhYBGATxwMAmeAASakY7OOD9Xr/0/7cfKuLljzh6jHYDBU957jPt7GgytdpRcTa3Jk20tkqARwRtI3ZiWaF9s5tabQMlkG+UZwqyFEWw8CSqnJM8TxwAOslpbemUIgLPAAAy7BcCTwFH5KPaodfcuW7bXHa3x8JMBZx6WJG5s8HbPEryQ61tkEksSA2AoVS7fdB5j+nWOnK6S5cdtyLbCqAmQ6sCPUrrEn5SB2nmpvDLI3Pc8w3N0cqAVgZUdQOu2Me8zVS54zc1JKaONuQ2pYTbU8EWh/wA5hnPwA8kn00EF923eQkq+xmQQGZSfSCt0iBbJM7iN2COSBX06R7blsKS0p6t65VRt8xwDuLbvS2DI2spyPv8A4fa0r+pn9as732bc/mJtHmNc+oNpiIFsARAGDJovpEjgC6CEc7UdgoW56d20gEhSVM5wwyO1Bn+K6hlIbam2YIEhvMyQpUmVcgEhh8pYRNiPKMMsgZZPSAYOGniB8/Lznyzirms8PkemWUY7uueELYcSJ2twYIOAKgS/G1XHmbiQjqdr7lBJWWIIcANKsQQAR68wGnprNq4AdikrAMqJBA4IIEH8qi1Hh62mFy0qo3DEKIIz8SjJE9RkT1EiqPhtiLjoz7XwbYgBlSIhgpKbSQTsnuQFkAaV2zjdfcMBEKqlVJ6Su5i57Dj2Jigg0j+cAbaLbHHmQpkc/uiBDKZw5x7HMQ63WWrS7QEJJI3N6pYcrk7rjz0nHUrTVa17inaCEGPdiTAWQckkgbFI+8wytUR4W66rTEQWV3a485FryLtsWgvCp5j2yAsA7SSARkOrhh9O5bcr32DqBumNPeIDQsk7lSFAAGIB5On9G9KP2PTB1G5bFkZAJB8tQc1Z0ubt0jj0L82Akn+TKPyjpX3wj/h7X+Xb/wDKKCdNMqxCqI4gARPag0iTO1ZPWBP86lpQVLek2uCAOsmADweSOelT/s6xG1YmYgc9/nUlKDkWwCSAJPJ6mOJNdUpQKUpQKUpQKUr47ACTwKCJzDz90/oR/vWf4hrIdVX0Fgx8wj0gAqMjrJbEwMHORN8bbhnnbIjjmOQflUWqtEOHA3AKysvWCVMicHjj3/Ih80dhbciDuPLHJc9y3+nToIqr4l4gjIZ2i2cbmAbeTwlpCD5jHpgjsGqjqNSpui1aBuBhi2TFtG9WLhjcohWItnkg4xi34TpDCX7hNy4ygz/hhgCUtr9Vf/yOJJgQFG14L59xhdJS08P+z7vXcgBS99gZZcAbBI+0ThV3rl9bQCqMxCooEwMYHCqOJMAUsvadmddpZfSzCJAGdpbmJzHes/Tw1246NDMwKzO24iog/wCoBt2V4nqDBCbVeGveUkuEYq6gAblUOIMzBY8ZBXgR1nN1OhYEqw2hpA2EviIKxCk4j0jMIkfAZvJrmS47XbioiiSjQIEDIaPUJBO6T8UFVIqMXH1Zb07bQI2k8MAAd8AyzbpA6ArPqOAEGm1Bi3bVnllO9FEMGXaMbo8lGknMCI2x10dD4QEO5gJ3FlUfChK7CV6k7ZG45yYiTPzwpDbFzeNoVsMz7mZQo9bsfbOTiSMRXGo8Qa4dtsH58H2OR6FP2iCTnap5AT6/XpbJMAsBn2B43NBiTwMk9Aap6K0NSfML71hSIBUEOivgHKrDDHJ+sSPSLVrwwIpJgsA0HoCRmBzJ6sSWPU9KpfQ7/hk/y9P/AOntUFzxKVa0qqCNxxO1QQp2ye3JAAOQK+MIJVSHvGNzdE5iY+FRmFmTnuTWhdtBwQwBB5BEg/ka+WrCoIUBR2AAH8hQQ6dPKUKeB9buSZJb3Jkk8fLiufCP+Htf5dv/AMopqNeN3lp6rmTHRQIksenxLjkyOmR90mlNq2qgztVV7cCJHbiYoLdKr3NcqxySeFAJafkMjpz3HepLGoVxKmRx2IPUEHIPsc0ElKUoFKUoFKUoFKUoIr98IJNRMRetkDB4yOCD1HWpNTpw4gyPcVHpk2EqczkHv3GO3+vzoMzX6saG015wWEqCFDEy7hRG0En1MOmP5zpeFeIjUWUugFQ4mG5GSOmDxyMEZFT37C3FKsJB5H6/lmvtmyEUKohVAAA6ACAP5UFTxK2w2MgBKPuIgmRtZDxmfV78cHg0vB9Uq2UY3CdyW1FseqGRYYKoG4tMzPEdIrbqNbChiwABPJgSfmetBn6XwoZJUKpJbywZBJM7rh+sfYekDGQBE/igXYJMEMpTG47lIYAKMniDHQnI5q7WRpiyu7sN/rdTj1ou6VAA+JSm1oGcz6pwEp0BvhTfVYXItj1DdBEsT8WCfTx+LBHSONOm1nZzkiSCxH6CB1JgCeggDs6w3MWoI63DlR+GD6z8sDqZEVn2NMXuOBnawBdsgkKpkj/mMGJAGFWMCQRQQtcuXrm0QJO4fYAUINwByxlhDEAfZA+Oo7lm7atqHeLquu3bKW7hZwsnJLsQ0kOeR1Esd3RacIXiSSRLHJJ2rkn/AEEAdAK58V/hj/Msf/ut0HGi8RW/Y3jquR2kdjn+f55BFUPod/wyf5en/wDT2q+WtNstWbikgsltXH1WBQAEjoRAgj371U+j3iiWdIhMkm3YhVyWI09uQOnSMkCcckUHqLlwKCSQAOScADuT0rO1V17o9JNtOrxLH5LMqp7nPsPiqwmkLHdcgkZCj4VPQ/eb7x/IDrboKeg8PW3kEsYgH0iAcmAoAyck5JxJMCrlZfiDm2fTgcx7547ZAwOZrQ07kqCef7gx0kZoKisEvMXwW2qhPG2J2A9G3bjHXETGJb+ik7lO1+/Q+zL9YfqOhFWLlsMCCAQeQcg/lVTa9riXTty6/In4x7HPzwKDuxrM7HG1+n2W/C3X5YPtGatVB6LydGU/6f0IP5giodz2uZdO/Lr8wPjHuPV7NzQXaVxauhgCpBB4IyD8iK7oFKVw15QQCQCeBNB07gCTwKhs6xXMDnt7d6luW9wIPWqNnTeW4JMyIBiMyTnuTMT/AL0GgTXlNb9LVa9sC3QikfvVVSGYyIQtg9oAJOQB39SwkV4bw5VsW30+oAJRzbUztXYzOyXGJwoKG2GMEE+mCBQbuu1b2rXnLce7bChhtRWJBiGIUDekGfTBHOemjoPEd4UOptuyhtjcxAmD1iQD1HUcTi/RM+U13TMTiLqAgr6H+LYrEsE8wMQDxv29JM2g0pXVFJBW2SwkEsBs2qm77MXeOhtnncYD0NKUoFVb+mIbehG6ACD8LATAJGQRJyO+QcRarO8RRi2JiMRmDntx0z0zQUriX/IGNgBYkSC5G5jO5SQBxgEmMyI2mxo/FQyhLagMIHEW1kYyMccIM5HAO6rK2gqBrhLEDrkT7AYmetZqeCae+xbadwIYfCdrbdoZTBgAY2ztBnE0FjR+NJvZWdGIOXX4ZEKQQSdsHBMkTgkHFX9bYLpAiQVYTxKMGAPtKivM3vDk07lrkqgbczoAJI9UsYLdc5DZMFtzVetalgygTatXWCIG+IHa7kqPqgqhAU8cjtQNRbfcoRbiZ3FNqumCMod4VevOPu97PhXgYtonmBSyBcKPSGUQDwJjMYAXoorPvXANQEFliAyru8xvNO4p+9UHJRZJLbuFaOIrW02r2u9qWfaEYHBID7oVjjI28nMETPJDRpVPU6lgpO0r7mMe8An+/wCVc+G32aZ6f3H9/wCooL1KUoFKUoKt3R5LIdrnnqrfiXr8+fyxX2xrJO1htf7J6+6n6w/XuBVmor+nVxDCevYg9wRkH3GaCG7pCDutmGOSD8LfMdD94Z7zxXen1m47SNrjlT/UHhh7j84OKiF5rXx+pPt9QPvgdPvD8wOa+a9lYKNocmSoBjAGWDj4RBAkfaA60F6srX+HEszYIMTIkgDB457j3+datZ/ivjSafaGku8lUAJJCxuchQSEWRLRiR3oLyHHesrxa9dcOlsJjZuLOUJDHhGCnaYEBu56RXem1DKgfcly2cygI2juMnco/I468V98U0IuDcBuBADAQZAO5SN2CQZwcEMR1oMzw/wAW2XBm55TPsK3Tua05baPVJO0uQhVpKllIO1hV7xvwM3it203l30+F+6zOxsHE54MHocis8eDm69xVB8t7VlGuXAyuXQkMyggEuUFuWxlUidsD1AoPH6XW6h9XbD2332xcDenYm11wA25gQWCsW3fUACgyK9No9HsLMYLvG5gImBAA6wB7nk96tUoFKUoFVNdrCkACSZ59o4BInJ74qpf+kKpeFuJkxMiZnbIX6w3SMZkNiFJq6LG8y35Dt7yOtB8tsL1vIwQQYP5YP+tfLfhyrJBbcfrTn/Y/mK61albZ24gdIBgcxOJiYqDwsvndMYgmc88A54ifeaDK+i/ijXLjBzcO+2twblZdp3EMgkQYVreVx7TJO9rdEt5CjTEg4MEFSGVgRkEEAg+1ceTbsyyqoLEAwACxzAnHUnnvU1m+HEj+z2oMhvD7ysB+1MBB5RC0SMb+p4z7VpaHQLZWFkySWZjLMx5Zj1OAPyFeL1f0Y1DuVKKXJDef5pg7SIm3BMTkj3I3cEe0t2XUAbwYESyyT7mCM0FmvgFV7xuBT8J+Ug/kCDJ9qg8PusWPMZ5k/ZjknPxY9uBQaFKUoFKUoFKUoFec8S8RGjvFvLlGA+sFjmQgaFkkgkSJAnNejri9ZVxDAMD0IBH8jQd1576X2rqoL1ldzWyswAXC71LPbBGWC7xGJDHmIPoaUHhfox9JT52x48u4GIIEEOtuzcO62MKzC+BC8suFExXsPDbZW2AREboB6LuOwH3C7RXKeD2VvecLVsXYjeFUNB6bomrlApSlApSlApSvhoPHW7H7wsuzF5i0Luun12XJWFJCiCxM84gkiNbxr6TW9HY815dDhWUTMKzmdswAqMSQOnHArF8Y1/lJcW3uS8LkPBI80HzHVVKyxdlAVdoDGYBxIk1/h9z9l0yIrI3nXSC1sXSm+zqtrugJBMsvJjcRJoNHw7xZ9QCQUIgE2ipt3Ss/Fl2XaYIHIOfUDIF2148huMpDoEALu4CIpYiEliCWIM4BHvxXndR4FqTeW75h8qyhAtpi55txyXubwrQFVlO1ZB2ldpHNzTBLt22NQ63Lst5XpXyxs+K4gE7n+80AGdoBBBDf1FvzDAxt5P8AI7f6T/cSaXSC2sD+/wC+KlS2FECuqDzl7TE3GeV/jLnaN4AuWl2h5wsE4jgkda9HXmD4orWi4K5feF3AEr5ltwfb0AmYgZzit+1rNwBCuQQDxGDxyRQWKVWu6pgCRbYwPu//ANTUGi1pZysgjP6GJ/Cf7JzAaFKUoFKUoFKUoFKUoFKUoFKUoFKUoFVtbqCgEdTE/wDbqas1y9sMIIBHvQVNLri6/C0yRxHHsxwfasOzd1GovXbV1XRVaBgi35bKYcMDLuCIjcR6gYG016hUAEAAD2pFBGNKsqSAzKIDEAsJEHMYnrFcanUhB7xj+gk9BPU1YqhrfC/MYmcEEHHeBI/Ifr+VBbs24UD9e56n+eao2/ALS6jz4bzIKiWJUAmSVUmASSc/ebuZ0VECK+0ClKUGEfBIYKFtQFIDlCXAG0CRMMwH1pHyratWwqhRwAAPkMV3SgVyqAcACea6pQKUpQKUpQKUpQKUpQKUpQKUpQKUpQKUpQKUpQKUpQKUpQKUpQKUpQKUpQKUpQKUpQKUpQKUpQf/2Q=="/>
          <p:cNvSpPr>
            <a:spLocks noChangeAspect="1" noChangeArrowheads="1"/>
          </p:cNvSpPr>
          <p:nvPr/>
        </p:nvSpPr>
        <p:spPr bwMode="auto">
          <a:xfrm>
            <a:off x="63500" y="-1039813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2" name="AutoShape 6" descr="data:image/jpeg;base64,/9j/4AAQSkZJRgABAQAAAQABAAD/2wCEAAkGBhQQEBUUExQUFRUVGBUZGBcYGBkYGRgXGBgYGBgUGBUXHSYeGBsjGRgXHzAgIycpLC4sGSAxNTAqNiYrLSkBCQoKBQUFDQUFDSkYEhgpKSkpKSkpKSkpKSkpKSkpKSkpKSkpKSkpKSkpKSkpKSkpKSkpKSkpKSkpKSkpKSkpKf/AABEIAOIA3wMBIgACEQEDEQH/xAAbAAEAAwEBAQEAAAAAAAAAAAAAAwQFAgYBB//EAEQQAAIBAwMCBAIHBgQEBAcAAAECEQADIQQSMUFRBRMiYTJxBkJSYnKBoRQjM5Gx8FNzwdE0Q4LhFbK08QdUY5Kis9L/xAAUAQEAAAAAAAAAAAAAAAAAAAAA/8QAFBEBAAAAAAAAAAAAAAAAAAAAAP/aAAwDAQACEQMRAD8A/caUpQKUpQKUpQKUpQKUpQKUpQKUpQKUpQKVyXEx1rqgUpXNy4FEnAoOqVxbuhuDP98Hsa7oFKUoFKUoFKUoFKUoFU9fqWXaF+t1/MDse/bpVyuXthhBAPzzQV9BrPMXMT1A/r8q+aXxW1dZlRwxUsDHdSAwB4MEgGOJFTvp1MSOOOkfIjI/KsfwfwdbF+8/pzAn1Ttlng7iQoAYCFx6Z9gG5Uf7Qu7buG6J2yJjvHMVWOoa7i3hf8Tv+AHn8Rx23dO//Dk27Y6zMndu+1vndu95mgtUql57Wv4nqX/ExgffA4/EMdwtXAZoItVqBbXca50mr8ycQR/L5g/lTUILno6Y3HtwQB7/ANP5V1p9KtsQP7/2HsKCalKjv6hUEsY6DqSegAGSfYUElU21ZclbUGMFz8I7gR8bewwOpnFfBaa7l5VPsT6j+Mg4H3R+ZMwLaIAABgDge3ag8/43qF04X9015mJJfhhtHR8Q3ZVgnO0HNaGm1jqis4bawB3EQySJ23FAxH2gB7gRJ0qUHIcET0qpqUN0QsQMyeDyIHcZ5/rXy7oNubfHJtnCH3H2T+h6iTNT6bVB55DDlTgj5j/USD0JoIvDtD5QOZk/0AHPU45x8quUpQKUpQKUpQKUpQKUpQKUqpd1ZJK2wGYck/Cp9z1P3RnvEzQS6jVKgzycADJY9gOtZ1mzva694gKGHoxtEIhl2Hx88HA94Bq9Z0YX1ElnPLHmOwj4R7D9TmvP39DqLUlrgcMSYkmXCTbIUgC2N6gbQTJZROMhpNevXifLi2gxuPxGOcH+mI+0CCo6HgZ66jUT7PA/lB/Umrtq4lu0CCBbVQd04CATuJ7RmaJqS+xrZRrbZLSeIwVgEHMckUFA6fUWsq4uqPqsMx7MCST/AHBPLSuSpaziObR4BPVfs/Lg5BCmY1zWRpcapo4PmfI7RYP6O9z82b3oL2jvKRAmRyDhgTnI9+/B6YqzUGo0gaCJVhww5Ht7j2OP0qNNWVIW7Ck4Vh8LHsJ+Fvun8icwH29rM7EG5+vRV/E3T5c+0Zr7Y0cHcx3P3PAHZR9UfqcSTFURv00wDcsyTgetJMnA+NZJ9/nWlptStxQyEMDwRQS0qO/fVFLMQoHU10jhgCCCDkEZBHeaDqlKUCquuspG9js28OIBX8+3sZB7VaqDXaNL1spcEq2CP15HvQVND4sGAllIJgXFnax7GfgY9jzIgmtKsC0qLvs6RFaSfMc5tKxAB3QfW0AehY9ys1taSxsRVLFtqqNx5MACT7nmglpSlApSlApSlApSlBnanU7r/klinpDYkG4JIIVvaMx6sjjretWgoAUAAcACKj1miS8u11kSD2II4ZSMqR3GaoftNzTfxZuWv8SJdP8AMVR6h98fmOtBrVHqLAdSp69RyCMgg9CCAfyrq1dDAMpBBEggyCD1BHNdUGKzXLGCoZM4g7YPIESU6+lgV7MBAHVrx62qwFAC4gPYAAHQfvBA/lWxFfCooMc+KvdxbXB6qQ7f/cP3S/MsT7Vd8P0XliTG4/nAknaCcnkkk5JJPWBV8S8c8m4F8stgGQQCZJEIpzcOMgcSJ5q9q9clpdzmBx3JJ4VQMsT2GaCxWTqNeb5NuwFcZD3GE217qB/zW9hgdSOK+DTXNTm7ut2v8IH1uP8A6jA+kfcU/Mngalq0FAVQAAAAAIAA4AA4FBzpbGxFWS20Abm5MCJMdTVLU+FlWNywQjnLL9R/xL0P3hn51osYE1VfXBlbYZYCY6x3g80FXzreqVrF+2A0eq1cAYEDqOjrPUfmBWlZshFCqAFUAADgAcAVj2wt+VudCCjzDBu6P0bgwMjg9hINc+nxf9VvpeA4/wA1R8P4x6e+2g16VyrgiQQQcyO3eqOs8V2t5dtfMu49IMBQeGuPEIP5k9AaC1qtYlpSzsFA79+gA5JPQDJrP8q5qfj3WrP2AYuP+Mj+Gp+yDu7kcVLo/C/ULl0+Zd6GIVJ6W1+r+Iyx6npWjQR2LCooVQFUYAAAAHYAcVJUV3VIhUMyqWMKCQCx5gA8n5Vn63UuTKhtsYiRJ7iOT2Bwfeg1aVHZJ2jdzAn5xmpKBSlKBSlKBSlKBSlcXrwQEsQAOSTAoM654Y1ol9OQJMtaOLbnqQR/Db3GD1B5qxoPFEuyMq6/HbbDL8x1B6MJB718PiJHqZGVOjHp7svKL7njrtqLXeHLc9RmQZV0gOkgDB+sDGQZnsegaVKx08WaxjUcfVvICUb2ZRJtt7ZB6HoOvMu6n4d1mz9ri44+6CP3a/ePqPQDmgl1XifqNu0vmXBzmESetxun4RLHtGa+6Pwra3mXG8y79oiAoP1bayQg/U9SataXRpaUKihQOg79STySepOTU1Arl7gHJA+dZ+s1bhyFMACcjBkgZ9sng9KavTs8EA5AkTBGGx+ZIn8PBoIr2qYuVJMHB4wJI4/Dnd/piprHhxtncCCe0QDPUkZn3z8qsaMwoVviA/n8u4/WsTxTUay3rtMliyr6Z93muWANv5LIMRxE5NBurdDelhB7Hr8uhFfnf0+vC14hpGGut2UQobliLj3Cvmq0olpWI3LKH4RHcTXu/HLjLYYpt3SolhIWWCm4R12glo+7yK8xotEl1it7b61L3N4/iAJtDsZwVEHqRja4A2kNpdACFOnv+XauTuVRuxnNon+EZ5wRzgHNa2j0SWl2ooA57kk8sScknuc14/6C6jbqtXpkG61ZKFWA9PrAZAD1m2y8YlCeGAHti0UH2lKzvHfEzYtSom47Lbtr3uPhZPQDJJPQGg8h/wDEPwf9p1Wma3fuK9mDcs2wvrtF0uTcd3VbS7rfxNPsCQAfU+D+Oedh0VGgkAPvUgRJV4EwSAcdetZPhnhCtZa4zSGlldl3eY5x+0Mh+KTARTMKFHauUVmZWHleaisyruRSydmAB8wYUbgqD04Y80GxqbT3GJUSMbTA9pA6r19Xvia0NRqPLSTk/wBTH/Y1hfSjxfUDw/z9Daa7cPlOEAG422KloDAjdtPY/Krvg1u9e0to6sBLrIpuIIgPGQSCf5AxQX9JrBc7Y7GR1HP5GrFZtnUrbJAXG4gt1JAyeP7g/I6D3ABJxQdUr4rA5Ga+0HF26EUsxCqBJJMADuSeK50+pW4JUgjj5EcgjkH2NV/F9N5tpl3BeCCVDiVIIlD8QkcSPmDWR4J4Xf0r/wCJbcLuyQbZVDLw0l2ZomDHUREMG3qdaEIUepyCQoOYGCx7KCRn+UnFfLWjJIa4dzDgfVX8I7/eOflxWZ4nrba3ju3H0JBTLLDPLSOIEz7TgiauG/dDC3gkgkXD9lSoMoOWlhxAOTjigtajVKkDkn4VGWMdh/rwOsVT8PRlusphVKqwtjIU7mBg++MCBjA5JuabSBJOSx5Y/Ef+3sIA7VneGeKLf1FzYDCKqyYhjufIgzGDzHQ8EUGnctdVwf0Pz/3r6lzocHt/r71JXNy2G5/9vcdqDqlQ7yvMkd44+YH9RUqtNBBrEG2exB+UMDNTiotZ/Df8Lf0qagi1CrtJbgZntHWRxXn18cutdRVt9zDYbbjLMhKK2VwftDqYHoHu9AJPX2+deeveC3bbfuokTsYwAskE7pMwAXwAxJc5EwA27Z85ZOEYcdT0Ibt2IrD1ngKq6DzGKDC21DeawggKLm/0qOcKI5mc1e0RZbfl223lSxe6w9ILEs0CfUZPEmByZyZNLan+HOfivMJLeyDgj3+HsGk0FbwjwddLa/dC3YDtuKGW3M0D13WbczGAJ6QBBjN86kOVRhtaSSp/C3qU9R7j84OKyNFpjdspubcPIs3IcC4N7K4ZhJxgRAMQTjNTrcdiA83Fi20iFdSyOSV2xIEcAbvxcANnK/eH6j/evM/S9S93TkfDs1QDCMXWtqq56HyzfI9xHYHbs64qJY706XAIj/MA4juABzIWM2runVx0IPIIBVvmOvSgxdRfW4Ldu3BUADaMZAkIe3oRx7FlPQGo7gDhLaSrkbncptbIguVYAhRmJxuCKJAaL58FsnAtiye9v92TwTDJE8A9xE4rt/CVt2XW0uWjdkl3E+oNcclmYruALHrzQVNfrLqqr2/Tb+qIWSIEbg5BAInjIAk8nZc0HibXRG0BsEmVZYJYBgUYzO04nEZ6E4fjfiY3bt4RN62g7CFts3lku5YQrAOYV/rKmMV98F0lvzr9y2vl2XFtSxkNeNsOxuM7HcSfMgsxkhBkyYDftWrXmRuUuDJG4TOMlR8h06DsK+apTd27IO0ySeD7AjM+44zXldV40dQfLsBbVkTFwW1d4EzcRWKrbAGRG5yDOwAzXofov4g9204uEFrV25aLAQH8sxvgYE+1Bf0GmNtIPcnHAnoJz+Z5yas0pQZF7RubkgdZn8wQfaBiOv8ATWms/wAUchrQ3FQWIJBjEVQ1Dna6hmZVdQsnqQcbj2Mc/wDcB0/0eT9ouXldy9zYTLSibQIIXjO0GDOc1M1+55yymQlwbpASC1s7jJkYBxn59RXsXSLN8TBUyAGkieYYVn/SkMECTeZbgTcVyyySNw+xBjIHX3oLfhNrV3LrPdcooBQCNo+KSwtkROIDEsII5zW/ptKttYUADJ+ZPLE9Se5rA8OfYLKAsIYYDSpXIAA6RgQY/PmrOp1cJfG8ht/pzmMce3NBts0Ce1cae+HUMODxWbqLs3HDOVCoCoDRJIyfftFV0usLdhc7WDTDbJI4G7pQb1Vb7i3BmATEQTJPaODVG6XFlZcAqTu9cblH3xxA5qrqNdvtpBKJuAJL+o8znoo7n+WKDW1mqwUA3NGegUHqzcAe3J6CodHfuM7W2I9IU7lBWZn0lSxKnEzOQeBEnBGl2PduW2S0pJJUAh3eFC3DwZ2CCxkmekTWhqbm10RCQGQCA20Fyckt3nk8k45NBsXby2lk4H6k9gOpNUdQ7OAbm5UOFtj43MTB7YBMTxyRBFfPDAu1Hc7rjBtu4ycSIXtjk8+9Z/7Ux2s5ONzEi4BEYBAYhUYExE5E8iaDXXSSs3NqooxbEbQB9o/Wjt8I7GJqu3iNwsSu1ba+WIKksxdoidw2mCpiCfUJ7VmPqiyMCzn1faWNpMHcBiD3yvT537kBciNrCEV5be31neOYnv3k4gI/CrgWwCf/AJTTf0uVNo3AuhD8WyyY/wCi4KoeFtu01wzP7q0B8tpOB0yxx046Vc0pP7ZGY8m0YkxPrEx1oL62g/7y0YJ9jDRj1Dvj4hn5jBgssVaEG1uTaPB7tbbp+WO4Umap6Zttq2yud2/btnEFjIK/rJ71F4nqt15NpIYXGAJ9UHaVJC8KMkTycjvAbtjVLckQQVjcGBBBPH9OR+VdCV7sP1H+9YT2wj3DcuEuoWGUbSxK9l6CBPTEmrF7VlkWZ3eXvJ37B7HHxH2oNM2EJ8wIpaMNA3R23c15H6UaonS2bIz+0B3unoUCh7m7srXLiBvululeks3/AN2pDfvCkx9ogdR3rLu6DzFt3UuRcQOSrKrh1b+IgB+GY6fmDggKGpvLp9MLahmuNsJEHeXB3BBOWYsAPmSSc16L6N+FnTadUaN5LO5HBd2LNHsJj5Cs3w/w5bb2WBV2YsY2qAgKwdsZB6Ez7YGKnLNs3b3nziozgCe3X86DfpWfoJW7dXcxA2EbjPIzWhQV9ToxcZCT8JJiJmREVJ+zrt27V29oEfyqSlBF+yJn0rkQcDI7H2rM1t1g52j1QAsQDEjgn4uTgcRWxSgybngnWVaPqlYU8j1BesH4o/I8Vz4Zacb/AD0ABaFmGIUcBrkncOCC0H24rYr4RQcNZViCVBI4JAxVbxC/bs2vWo2jhYBGATxwMAmeAASakY7OOD9Xr/0/7cfKuLljzh6jHYDBU957jPt7GgytdpRcTa3Jk20tkqARwRtI3ZiWaF9s5tabQMlkG+UZwqyFEWw8CSqnJM8TxwAOslpbemUIgLPAAAy7BcCTwFH5KPaodfcuW7bXHa3x8JMBZx6WJG5s8HbPEryQ61tkEksSA2AoVS7fdB5j+nWOnK6S5cdtyLbCqAmQ6sCPUrrEn5SB2nmpvDLI3Pc8w3N0cqAVgZUdQOu2Me8zVS54zc1JKaONuQ2pYTbU8EWh/wA5hnPwA8kn00EF923eQkq+xmQQGZSfSCt0iBbJM7iN2COSBX06R7blsKS0p6t65VRt8xwDuLbvS2DI2spyPv8A4fa0r+pn9as732bc/mJtHmNc+oNpiIFsARAGDJovpEjgC6CEc7UdgoW56d20gEhSVM5wwyO1Bn+K6hlIbam2YIEhvMyQpUmVcgEhh8pYRNiPKMMsgZZPSAYOGniB8/Lznyzirms8PkemWUY7uueELYcSJ2twYIOAKgS/G1XHmbiQjqdr7lBJWWIIcANKsQQAR68wGnprNq4AdikrAMqJBA4IIEH8qi1Hh62mFy0qo3DEKIIz8SjJE9RkT1EiqPhtiLjoz7XwbYgBlSIhgpKbSQTsnuQFkAaV2zjdfcMBEKqlVJ6Su5i57Dj2Jigg0j+cAbaLbHHmQpkc/uiBDKZw5x7HMQ63WWrS7QEJJI3N6pYcrk7rjz0nHUrTVa17inaCEGPdiTAWQckkgbFI+8wytUR4W66rTEQWV3a485FryLtsWgvCp5j2yAsA7SSARkOrhh9O5bcr32DqBumNPeIDQsk7lSFAAGIB5On9G9KP2PTB1G5bFkZAJB8tQc1Z0ubt0jj0L82Akn+TKPyjpX3wj/h7X+Xb/wDKKCdNMqxCqI4gARPag0iTO1ZPWBP86lpQVLek2uCAOsmADweSOelT/s6xG1YmYgc9/nUlKDkWwCSAJPJ6mOJNdUpQKUpQKUpQKUr47ACTwKCJzDz90/oR/vWf4hrIdVX0Fgx8wj0gAqMjrJbEwMHORN8bbhnnbIjjmOQflUWqtEOHA3AKysvWCVMicHjj3/Ih80dhbciDuPLHJc9y3+nToIqr4l4gjIZ2i2cbmAbeTwlpCD5jHpgjsGqjqNSpui1aBuBhi2TFtG9WLhjcohWItnkg4xi34TpDCX7hNy4ygz/hhgCUtr9Vf/yOJJgQFG14L59xhdJS08P+z7vXcgBS99gZZcAbBI+0ThV3rl9bQCqMxCooEwMYHCqOJMAUsvadmddpZfSzCJAGdpbmJzHes/Tw1246NDMwKzO24iog/wCoBt2V4nqDBCbVeGveUkuEYq6gAblUOIMzBY8ZBXgR1nN1OhYEqw2hpA2EviIKxCk4j0jMIkfAZvJrmS47XbioiiSjQIEDIaPUJBO6T8UFVIqMXH1Zb07bQI2k8MAAd8AyzbpA6ArPqOAEGm1Bi3bVnllO9FEMGXaMbo8lGknMCI2x10dD4QEO5gJ3FlUfChK7CV6k7ZG45yYiTPzwpDbFzeNoVsMz7mZQo9bsfbOTiSMRXGo8Qa4dtsH58H2OR6FP2iCTnap5AT6/XpbJMAsBn2B43NBiTwMk9Aap6K0NSfML71hSIBUEOivgHKrDDHJ+sSPSLVrwwIpJgsA0HoCRmBzJ6sSWPU9KpfQ7/hk/y9P/AOntUFzxKVa0qqCNxxO1QQp2ye3JAAOQK+MIJVSHvGNzdE5iY+FRmFmTnuTWhdtBwQwBB5BEg/ka+WrCoIUBR2AAH8hQQ6dPKUKeB9buSZJb3Jkk8fLiufCP+Htf5dv/AMopqNeN3lp6rmTHRQIksenxLjkyOmR90mlNq2qgztVV7cCJHbiYoLdKr3NcqxySeFAJafkMjpz3HepLGoVxKmRx2IPUEHIPsc0ElKUoFKUoFKUoFKUoIr98IJNRMRetkDB4yOCD1HWpNTpw4gyPcVHpk2EqczkHv3GO3+vzoMzX6saG015wWEqCFDEy7hRG0En1MOmP5zpeFeIjUWUugFQ4mG5GSOmDxyMEZFT37C3FKsJB5H6/lmvtmyEUKohVAAA6ACAP5UFTxK2w2MgBKPuIgmRtZDxmfV78cHg0vB9Uq2UY3CdyW1FseqGRYYKoG4tMzPEdIrbqNbChiwABPJgSfmetBn6XwoZJUKpJbywZBJM7rh+sfYekDGQBE/igXYJMEMpTG47lIYAKMniDHQnI5q7WRpiyu7sN/rdTj1ou6VAA+JSm1oGcz6pwEp0BvhTfVYXItj1DdBEsT8WCfTx+LBHSONOm1nZzkiSCxH6CB1JgCeggDs6w3MWoI63DlR+GD6z8sDqZEVn2NMXuOBnawBdsgkKpkj/mMGJAGFWMCQRQQtcuXrm0QJO4fYAUINwByxlhDEAfZA+Oo7lm7atqHeLquu3bKW7hZwsnJLsQ0kOeR1Esd3RacIXiSSRLHJJ2rkn/AEEAdAK58V/hj/Msf/ut0HGi8RW/Y3jquR2kdjn+f55BFUPod/wyf5en/wDT2q+WtNstWbikgsltXH1WBQAEjoRAgj371U+j3iiWdIhMkm3YhVyWI09uQOnSMkCcckUHqLlwKCSQAOScADuT0rO1V17o9JNtOrxLH5LMqp7nPsPiqwmkLHdcgkZCj4VPQ/eb7x/IDrboKeg8PW3kEsYgH0iAcmAoAyck5JxJMCrlZfiDm2fTgcx7547ZAwOZrQ07kqCef7gx0kZoKisEvMXwW2qhPG2J2A9G3bjHXETGJb+ik7lO1+/Q+zL9YfqOhFWLlsMCCAQeQcg/lVTa9riXTty6/In4x7HPzwKDuxrM7HG1+n2W/C3X5YPtGatVB6LydGU/6f0IP5giodz2uZdO/Lr8wPjHuPV7NzQXaVxauhgCpBB4IyD8iK7oFKVw15QQCQCeBNB07gCTwKhs6xXMDnt7d6luW9wIPWqNnTeW4JMyIBiMyTnuTMT/AL0GgTXlNb9LVa9sC3QikfvVVSGYyIQtg9oAJOQB39SwkV4bw5VsW30+oAJRzbUztXYzOyXGJwoKG2GMEE+mCBQbuu1b2rXnLce7bChhtRWJBiGIUDekGfTBHOemjoPEd4UOptuyhtjcxAmD1iQD1HUcTi/RM+U13TMTiLqAgr6H+LYrEsE8wMQDxv29JM2g0pXVFJBW2SwkEsBs2qm77MXeOhtnncYD0NKUoFVb+mIbehG6ACD8LATAJGQRJyO+QcRarO8RRi2JiMRmDntx0z0zQUriX/IGNgBYkSC5G5jO5SQBxgEmMyI2mxo/FQyhLagMIHEW1kYyMccIM5HAO6rK2gqBrhLEDrkT7AYmetZqeCae+xbadwIYfCdrbdoZTBgAY2ztBnE0FjR+NJvZWdGIOXX4ZEKQQSdsHBMkTgkHFX9bYLpAiQVYTxKMGAPtKivM3vDk07lrkqgbczoAJI9UsYLdc5DZMFtzVetalgygTatXWCIG+IHa7kqPqgqhAU8cjtQNRbfcoRbiZ3FNqumCMod4VevOPu97PhXgYtonmBSyBcKPSGUQDwJjMYAXoorPvXANQEFliAyru8xvNO4p+9UHJRZJLbuFaOIrW02r2u9qWfaEYHBID7oVjjI28nMETPJDRpVPU6lgpO0r7mMe8An+/wCVc+G32aZ6f3H9/wCooL1KUoFKUoKt3R5LIdrnnqrfiXr8+fyxX2xrJO1htf7J6+6n6w/XuBVmor+nVxDCevYg9wRkH3GaCG7pCDutmGOSD8LfMdD94Z7zxXen1m47SNrjlT/UHhh7j84OKiF5rXx+pPt9QPvgdPvD8wOa+a9lYKNocmSoBjAGWDj4RBAkfaA60F6srX+HEszYIMTIkgDB457j3+datZ/ivjSafaGku8lUAJJCxuchQSEWRLRiR3oLyHHesrxa9dcOlsJjZuLOUJDHhGCnaYEBu56RXem1DKgfcly2cygI2juMnco/I468V98U0IuDcBuBADAQZAO5SN2CQZwcEMR1oMzw/wAW2XBm55TPsK3Tua05baPVJO0uQhVpKllIO1hV7xvwM3it203l30+F+6zOxsHE54MHocis8eDm69xVB8t7VlGuXAyuXQkMyggEuUFuWxlUidsD1AoPH6XW6h9XbD2332xcDenYm11wA25gQWCsW3fUACgyK9No9HsLMYLvG5gImBAA6wB7nk96tUoFKUoFVNdrCkACSZ59o4BInJ74qpf+kKpeFuJkxMiZnbIX6w3SMZkNiFJq6LG8y35Dt7yOtB8tsL1vIwQQYP5YP+tfLfhyrJBbcfrTn/Y/mK61albZ24gdIBgcxOJiYqDwsvndMYgmc88A54ifeaDK+i/ijXLjBzcO+2twblZdp3EMgkQYVreVx7TJO9rdEt5CjTEg4MEFSGVgRkEEAg+1ceTbsyyqoLEAwACxzAnHUnnvU1m+HEj+z2oMhvD7ysB+1MBB5RC0SMb+p4z7VpaHQLZWFkySWZjLMx5Zj1OAPyFeL1f0Y1DuVKKXJDef5pg7SIm3BMTkj3I3cEe0t2XUAbwYESyyT7mCM0FmvgFV7xuBT8J+Ug/kCDJ9qg8PusWPMZ5k/ZjknPxY9uBQaFKUoFKUoFKUoFec8S8RGjvFvLlGA+sFjmQgaFkkgkSJAnNejri9ZVxDAMD0IBH8jQd1576X2rqoL1ldzWyswAXC71LPbBGWC7xGJDHmIPoaUHhfox9JT52x48u4GIIEEOtuzcO62MKzC+BC8suFExXsPDbZW2AREboB6LuOwH3C7RXKeD2VvecLVsXYjeFUNB6bomrlApSlApSlApSvhoPHW7H7wsuzF5i0Luun12XJWFJCiCxM84gkiNbxr6TW9HY815dDhWUTMKzmdswAqMSQOnHArF8Y1/lJcW3uS8LkPBI80HzHVVKyxdlAVdoDGYBxIk1/h9z9l0yIrI3nXSC1sXSm+zqtrugJBMsvJjcRJoNHw7xZ9QCQUIgE2ipt3Ss/Fl2XaYIHIOfUDIF2148huMpDoEALu4CIpYiEliCWIM4BHvxXndR4FqTeW75h8qyhAtpi55txyXubwrQFVlO1ZB2ldpHNzTBLt22NQ63Lst5XpXyxs+K4gE7n+80AGdoBBBDf1FvzDAxt5P8AI7f6T/cSaXSC2sD+/wC+KlS2FECuqDzl7TE3GeV/jLnaN4AuWl2h5wsE4jgkda9HXmD4orWi4K5feF3AEr5ltwfb0AmYgZzit+1rNwBCuQQDxGDxyRQWKVWu6pgCRbYwPu//ANTUGi1pZysgjP6GJ/Cf7JzAaFKUoFKUoFKUoFKUoFKUoFKUoFKUoFVtbqCgEdTE/wDbqas1y9sMIIBHvQVNLri6/C0yRxHHsxwfasOzd1GovXbV1XRVaBgi35bKYcMDLuCIjcR6gYG016hUAEAAD2pFBGNKsqSAzKIDEAsJEHMYnrFcanUhB7xj+gk9BPU1YqhrfC/MYmcEEHHeBI/Ifr+VBbs24UD9e56n+eao2/ALS6jz4bzIKiWJUAmSVUmASSc/ebuZ0VECK+0ClKUGEfBIYKFtQFIDlCXAG0CRMMwH1pHyratWwqhRwAAPkMV3SgVyqAcACea6pQKUpQKUpQKUpQKUpQKUpQKUpQKUpQKUpQKUpQKUpQKUpQKUpQKUpQKUpQKUpQKUpQKUpQKUpQf/2Q=="/>
          <p:cNvSpPr>
            <a:spLocks noChangeAspect="1" noChangeArrowheads="1"/>
          </p:cNvSpPr>
          <p:nvPr/>
        </p:nvSpPr>
        <p:spPr bwMode="auto">
          <a:xfrm>
            <a:off x="63500" y="-1039813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224" name="AutoShape 8" descr="data:image/jpeg;base64,/9j/4AAQSkZJRgABAQAAAQABAAD/2wCEAAkGBhQQEBUUExQUFRUVGBUZGBcYGBkYGRgXGBgYGBgUGBUXHSYeGBsjGRgXHzAgIycpLC4sGSAxNTAqNiYrLSkBCQoKBQUFDQUFDSkYEhgpKSkpKSkpKSkpKSkpKSkpKSkpKSkpKSkpKSkpKSkpKSkpKSkpKSkpKSkpKSkpKSkpKf/AABEIAOIA3wMBIgACEQEDEQH/xAAbAAEAAwEBAQEAAAAAAAAAAAAAAwQFAgYBB//EAEQQAAIBAwMCBAIHBgQEBAcAAAECEQADIQQSMUFRBRMiYTJxBkJSYnKBoRQjM5Gx8FNzwdE0Q4LhFbK08QdUY5Kis9L/xAAUAQEAAAAAAAAAAAAAAAAAAAAA/8QAFBEBAAAAAAAAAAAAAAAAAAAAAP/aAAwDAQACEQMRAD8A/caUpQKUpQKUpQKUpQKUpQKUpQKUpQKUpQKVyXEx1rqgUpXNy4FEnAoOqVxbuhuDP98Hsa7oFKUoFKUoFKUoFKUoFU9fqWXaF+t1/MDse/bpVyuXthhBAPzzQV9BrPMXMT1A/r8q+aXxW1dZlRwxUsDHdSAwB4MEgGOJFTvp1MSOOOkfIjI/KsfwfwdbF+8/pzAn1Ttlng7iQoAYCFx6Z9gG5Uf7Qu7buG6J2yJjvHMVWOoa7i3hf8Tv+AHn8Rx23dO//Dk27Y6zMndu+1vndu95mgtUql57Wv4nqX/ExgffA4/EMdwtXAZoItVqBbXca50mr8ycQR/L5g/lTUILno6Y3HtwQB7/ANP5V1p9KtsQP7/2HsKCalKjv6hUEsY6DqSegAGSfYUElU21ZclbUGMFz8I7gR8bewwOpnFfBaa7l5VPsT6j+Mg4H3R+ZMwLaIAABgDge3ag8/43qF04X9015mJJfhhtHR8Q3ZVgnO0HNaGm1jqis4bawB3EQySJ23FAxH2gB7gRJ0qUHIcET0qpqUN0QsQMyeDyIHcZ5/rXy7oNubfHJtnCH3H2T+h6iTNT6bVB55DDlTgj5j/USD0JoIvDtD5QOZk/0AHPU45x8quUpQKUpQKUpQKUpQKUpQKUqpd1ZJK2wGYck/Cp9z1P3RnvEzQS6jVKgzycADJY9gOtZ1mzva694gKGHoxtEIhl2Hx88HA94Bq9Z0YX1ElnPLHmOwj4R7D9TmvP39DqLUlrgcMSYkmXCTbIUgC2N6gbQTJZROMhpNevXifLi2gxuPxGOcH+mI+0CCo6HgZ66jUT7PA/lB/Umrtq4lu0CCBbVQd04CATuJ7RmaJqS+xrZRrbZLSeIwVgEHMckUFA6fUWsq4uqPqsMx7MCST/AHBPLSuSpaziObR4BPVfs/Lg5BCmY1zWRpcapo4PmfI7RYP6O9z82b3oL2jvKRAmRyDhgTnI9+/B6YqzUGo0gaCJVhww5Ht7j2OP0qNNWVIW7Ck4Vh8LHsJ+Fvun8icwH29rM7EG5+vRV/E3T5c+0Zr7Y0cHcx3P3PAHZR9UfqcSTFURv00wDcsyTgetJMnA+NZJ9/nWlptStxQyEMDwRQS0qO/fVFLMQoHU10jhgCCCDkEZBHeaDqlKUCquuspG9js28OIBX8+3sZB7VaqDXaNL1spcEq2CP15HvQVND4sGAllIJgXFnax7GfgY9jzIgmtKsC0qLvs6RFaSfMc5tKxAB3QfW0AehY9ys1taSxsRVLFtqqNx5MACT7nmglpSlApSlApSlApSlBnanU7r/klinpDYkG4JIIVvaMx6sjjretWgoAUAAcACKj1miS8u11kSD2II4ZSMqR3GaoftNzTfxZuWv8SJdP8AMVR6h98fmOtBrVHqLAdSp69RyCMgg9CCAfyrq1dDAMpBBEggyCD1BHNdUGKzXLGCoZM4g7YPIESU6+lgV7MBAHVrx62qwFAC4gPYAAHQfvBA/lWxFfCooMc+KvdxbXB6qQ7f/cP3S/MsT7Vd8P0XliTG4/nAknaCcnkkk5JJPWBV8S8c8m4F8stgGQQCZJEIpzcOMgcSJ5q9q9clpdzmBx3JJ4VQMsT2GaCxWTqNeb5NuwFcZD3GE217qB/zW9hgdSOK+DTXNTm7ut2v8IH1uP8A6jA+kfcU/Mngalq0FAVQAAAAAIAA4AA4FBzpbGxFWS20Abm5MCJMdTVLU+FlWNywQjnLL9R/xL0P3hn51osYE1VfXBlbYZYCY6x3g80FXzreqVrF+2A0eq1cAYEDqOjrPUfmBWlZshFCqAFUAADgAcAVj2wt+VudCCjzDBu6P0bgwMjg9hINc+nxf9VvpeA4/wA1R8P4x6e+2g16VyrgiQQQcyO3eqOs8V2t5dtfMu49IMBQeGuPEIP5k9AaC1qtYlpSzsFA79+gA5JPQDJrP8q5qfj3WrP2AYuP+Mj+Gp+yDu7kcVLo/C/ULl0+Zd6GIVJ6W1+r+Iyx6npWjQR2LCooVQFUYAAAAHYAcVJUV3VIhUMyqWMKCQCx5gA8n5Vn63UuTKhtsYiRJ7iOT2Bwfeg1aVHZJ2jdzAn5xmpKBSlKBSlKBSlKBSlcXrwQEsQAOSTAoM654Y1ol9OQJMtaOLbnqQR/Db3GD1B5qxoPFEuyMq6/HbbDL8x1B6MJB718PiJHqZGVOjHp7svKL7njrtqLXeHLc9RmQZV0gOkgDB+sDGQZnsegaVKx08WaxjUcfVvICUb2ZRJtt7ZB6HoOvMu6n4d1mz9ri44+6CP3a/ePqPQDmgl1XifqNu0vmXBzmESetxun4RLHtGa+6Pwra3mXG8y79oiAoP1bayQg/U9SataXRpaUKihQOg79STySepOTU1Arl7gHJA+dZ+s1bhyFMACcjBkgZ9sng9KavTs8EA5AkTBGGx+ZIn8PBoIr2qYuVJMHB4wJI4/Dnd/piprHhxtncCCe0QDPUkZn3z8qsaMwoVviA/n8u4/WsTxTUay3rtMliyr6Z93muWANv5LIMRxE5NBurdDelhB7Hr8uhFfnf0+vC14hpGGut2UQobliLj3Cvmq0olpWI3LKH4RHcTXu/HLjLYYpt3SolhIWWCm4R12glo+7yK8xotEl1it7b61L3N4/iAJtDsZwVEHqRja4A2kNpdACFOnv+XauTuVRuxnNon+EZ5wRzgHNa2j0SWl2ooA57kk8sScknuc14/6C6jbqtXpkG61ZKFWA9PrAZAD1m2y8YlCeGAHti0UH2lKzvHfEzYtSom47Lbtr3uPhZPQDJJPQGg8h/wDEPwf9p1Wma3fuK9mDcs2wvrtF0uTcd3VbS7rfxNPsCQAfU+D+Oedh0VGgkAPvUgRJV4EwSAcdetZPhnhCtZa4zSGlldl3eY5x+0Mh+KTARTMKFHauUVmZWHleaisyruRSydmAB8wYUbgqD04Y80GxqbT3GJUSMbTA9pA6r19Xvia0NRqPLSTk/wBTH/Y1hfSjxfUDw/z9Daa7cPlOEAG422KloDAjdtPY/Krvg1u9e0to6sBLrIpuIIgPGQSCf5AxQX9JrBc7Y7GR1HP5GrFZtnUrbJAXG4gt1JAyeP7g/I6D3ABJxQdUr4rA5Ga+0HF26EUsxCqBJJMADuSeK50+pW4JUgjj5EcgjkH2NV/F9N5tpl3BeCCVDiVIIlD8QkcSPmDWR4J4Xf0r/wCJbcLuyQbZVDLw0l2ZomDHUREMG3qdaEIUepyCQoOYGCx7KCRn+UnFfLWjJIa4dzDgfVX8I7/eOflxWZ4nrba3ju3H0JBTLLDPLSOIEz7TgiauG/dDC3gkgkXD9lSoMoOWlhxAOTjigtajVKkDkn4VGWMdh/rwOsVT8PRlusphVKqwtjIU7mBg++MCBjA5JuabSBJOSx5Y/Ef+3sIA7VneGeKLf1FzYDCKqyYhjufIgzGDzHQ8EUGnctdVwf0Pz/3r6lzocHt/r71JXNy2G5/9vcdqDqlQ7yvMkd44+YH9RUqtNBBrEG2exB+UMDNTiotZ/Df8Lf0qagi1CrtJbgZntHWRxXn18cutdRVt9zDYbbjLMhKK2VwftDqYHoHu9AJPX2+deeveC3bbfuokTsYwAskE7pMwAXwAxJc5EwA27Z85ZOEYcdT0Ibt2IrD1ngKq6DzGKDC21DeawggKLm/0qOcKI5mc1e0RZbfl223lSxe6w9ILEs0CfUZPEmByZyZNLan+HOfivMJLeyDgj3+HsGk0FbwjwddLa/dC3YDtuKGW3M0D13WbczGAJ6QBBjN86kOVRhtaSSp/C3qU9R7j84OKyNFpjdspubcPIs3IcC4N7K4ZhJxgRAMQTjNTrcdiA83Fi20iFdSyOSV2xIEcAbvxcANnK/eH6j/evM/S9S93TkfDs1QDCMXWtqq56HyzfI9xHYHbs64qJY706XAIj/MA4juABzIWM2runVx0IPIIBVvmOvSgxdRfW4Ldu3BUADaMZAkIe3oRx7FlPQGo7gDhLaSrkbncptbIguVYAhRmJxuCKJAaL58FsnAtiye9v92TwTDJE8A9xE4rt/CVt2XW0uWjdkl3E+oNcclmYruALHrzQVNfrLqqr2/Tb+qIWSIEbg5BAInjIAk8nZc0HibXRG0BsEmVZYJYBgUYzO04nEZ6E4fjfiY3bt4RN62g7CFts3lku5YQrAOYV/rKmMV98F0lvzr9y2vl2XFtSxkNeNsOxuM7HcSfMgsxkhBkyYDftWrXmRuUuDJG4TOMlR8h06DsK+apTd27IO0ySeD7AjM+44zXldV40dQfLsBbVkTFwW1d4EzcRWKrbAGRG5yDOwAzXofov4g9204uEFrV25aLAQH8sxvgYE+1Bf0GmNtIPcnHAnoJz+Z5yas0pQZF7RubkgdZn8wQfaBiOv8ATWms/wAUchrQ3FQWIJBjEVQ1Dna6hmZVdQsnqQcbj2Mc/wDcB0/0eT9ouXldy9zYTLSibQIIXjO0GDOc1M1+55yymQlwbpASC1s7jJkYBxn59RXsXSLN8TBUyAGkieYYVn/SkMECTeZbgTcVyyySNw+xBjIHX3oLfhNrV3LrPdcooBQCNo+KSwtkROIDEsII5zW/ptKttYUADJ+ZPLE9Se5rA8OfYLKAsIYYDSpXIAA6RgQY/PmrOp1cJfG8ht/pzmMce3NBts0Ce1cae+HUMODxWbqLs3HDOVCoCoDRJIyfftFV0usLdhc7WDTDbJI4G7pQb1Vb7i3BmATEQTJPaODVG6XFlZcAqTu9cblH3xxA5qrqNdvtpBKJuAJL+o8znoo7n+WKDW1mqwUA3NGegUHqzcAe3J6CodHfuM7W2I9IU7lBWZn0lSxKnEzOQeBEnBGl2PduW2S0pJJUAh3eFC3DwZ2CCxkmekTWhqbm10RCQGQCA20Fyckt3nk8k45NBsXby2lk4H6k9gOpNUdQ7OAbm5UOFtj43MTB7YBMTxyRBFfPDAu1Hc7rjBtu4ycSIXtjk8+9Z/7Ux2s5ONzEi4BEYBAYhUYExE5E8iaDXXSSs3NqooxbEbQB9o/Wjt8I7GJqu3iNwsSu1ba+WIKksxdoidw2mCpiCfUJ7VmPqiyMCzn1faWNpMHcBiD3yvT537kBciNrCEV5be31neOYnv3k4gI/CrgWwCf/AJTTf0uVNo3AuhD8WyyY/wCi4KoeFtu01wzP7q0B8tpOB0yxx046Vc0pP7ZGY8m0YkxPrEx1oL62g/7y0YJ9jDRj1Dvj4hn5jBgssVaEG1uTaPB7tbbp+WO4Umap6Zttq2yud2/btnEFjIK/rJ71F4nqt15NpIYXGAJ9UHaVJC8KMkTycjvAbtjVLckQQVjcGBBBPH9OR+VdCV7sP1H+9YT2wj3DcuEuoWGUbSxK9l6CBPTEmrF7VlkWZ3eXvJ37B7HHxH2oNM2EJ8wIpaMNA3R23c15H6UaonS2bIz+0B3unoUCh7m7srXLiBvululeks3/AN2pDfvCkx9ogdR3rLu6DzFt3UuRcQOSrKrh1b+IgB+GY6fmDggKGpvLp9MLahmuNsJEHeXB3BBOWYsAPmSSc16L6N+FnTadUaN5LO5HBd2LNHsJj5Cs3w/w5bb2WBV2YsY2qAgKwdsZB6Ez7YGKnLNs3b3nziozgCe3X86DfpWfoJW7dXcxA2EbjPIzWhQV9ToxcZCT8JJiJmREVJ+zrt27V29oEfyqSlBF+yJn0rkQcDI7H2rM1t1g52j1QAsQDEjgn4uTgcRWxSgybngnWVaPqlYU8j1BesH4o/I8Vz4Zacb/AD0ABaFmGIUcBrkncOCC0H24rYr4RQcNZViCVBI4JAxVbxC/bs2vWo2jhYBGATxwMAmeAASakY7OOD9Xr/0/7cfKuLljzh6jHYDBU957jPt7GgytdpRcTa3Jk20tkqARwRtI3ZiWaF9s5tabQMlkG+UZwqyFEWw8CSqnJM8TxwAOslpbemUIgLPAAAy7BcCTwFH5KPaodfcuW7bXHa3x8JMBZx6WJG5s8HbPEryQ61tkEksSA2AoVS7fdB5j+nWOnK6S5cdtyLbCqAmQ6sCPUrrEn5SB2nmpvDLI3Pc8w3N0cqAVgZUdQOu2Me8zVS54zc1JKaONuQ2pYTbU8EWh/wA5hnPwA8kn00EF923eQkq+xmQQGZSfSCt0iBbJM7iN2COSBX06R7blsKS0p6t65VRt8xwDuLbvS2DI2spyPv8A4fa0r+pn9as732bc/mJtHmNc+oNpiIFsARAGDJovpEjgC6CEc7UdgoW56d20gEhSVM5wwyO1Bn+K6hlIbam2YIEhvMyQpUmVcgEhh8pYRNiPKMMsgZZPSAYOGniB8/Lznyzirms8PkemWUY7uueELYcSJ2twYIOAKgS/G1XHmbiQjqdr7lBJWWIIcANKsQQAR68wGnprNq4AdikrAMqJBA4IIEH8qi1Hh62mFy0qo3DEKIIz8SjJE9RkT1EiqPhtiLjoz7XwbYgBlSIhgpKbSQTsnuQFkAaV2zjdfcMBEKqlVJ6Su5i57Dj2Jigg0j+cAbaLbHHmQpkc/uiBDKZw5x7HMQ63WWrS7QEJJI3N6pYcrk7rjz0nHUrTVa17inaCEGPdiTAWQckkgbFI+8wytUR4W66rTEQWV3a485FryLtsWgvCp5j2yAsA7SSARkOrhh9O5bcr32DqBumNPeIDQsk7lSFAAGIB5On9G9KP2PTB1G5bFkZAJB8tQc1Z0ubt0jj0L82Akn+TKPyjpX3wj/h7X+Xb/wDKKCdNMqxCqI4gARPag0iTO1ZPWBP86lpQVLek2uCAOsmADweSOelT/s6xG1YmYgc9/nUlKDkWwCSAJPJ6mOJNdUpQKUpQKUpQKUr47ACTwKCJzDz90/oR/vWf4hrIdVX0Fgx8wj0gAqMjrJbEwMHORN8bbhnnbIjjmOQflUWqtEOHA3AKysvWCVMicHjj3/Ih80dhbciDuPLHJc9y3+nToIqr4l4gjIZ2i2cbmAbeTwlpCD5jHpgjsGqjqNSpui1aBuBhi2TFtG9WLhjcohWItnkg4xi34TpDCX7hNy4ygz/hhgCUtr9Vf/yOJJgQFG14L59xhdJS08P+z7vXcgBS99gZZcAbBI+0ThV3rl9bQCqMxCooEwMYHCqOJMAUsvadmddpZfSzCJAGdpbmJzHes/Tw1246NDMwKzO24iog/wCoBt2V4nqDBCbVeGveUkuEYq6gAblUOIMzBY8ZBXgR1nN1OhYEqw2hpA2EviIKxCk4j0jMIkfAZvJrmS47XbioiiSjQIEDIaPUJBO6T8UFVIqMXH1Zb07bQI2k8MAAd8AyzbpA6ArPqOAEGm1Bi3bVnllO9FEMGXaMbo8lGknMCI2x10dD4QEO5gJ3FlUfChK7CV6k7ZG45yYiTPzwpDbFzeNoVsMz7mZQo9bsfbOTiSMRXGo8Qa4dtsH58H2OR6FP2iCTnap5AT6/XpbJMAsBn2B43NBiTwMk9Aap6K0NSfML71hSIBUEOivgHKrDDHJ+sSPSLVrwwIpJgsA0HoCRmBzJ6sSWPU9KpfQ7/hk/y9P/AOntUFzxKVa0qqCNxxO1QQp2ye3JAAOQK+MIJVSHvGNzdE5iY+FRmFmTnuTWhdtBwQwBB5BEg/ka+WrCoIUBR2AAH8hQQ6dPKUKeB9buSZJb3Jkk8fLiufCP+Htf5dv/AMopqNeN3lp6rmTHRQIksenxLjkyOmR90mlNq2qgztVV7cCJHbiYoLdKr3NcqxySeFAJafkMjpz3HepLGoVxKmRx2IPUEHIPsc0ElKUoFKUoFKUoFKUoIr98IJNRMRetkDB4yOCD1HWpNTpw4gyPcVHpk2EqczkHv3GO3+vzoMzX6saG015wWEqCFDEy7hRG0En1MOmP5zpeFeIjUWUugFQ4mG5GSOmDxyMEZFT37C3FKsJB5H6/lmvtmyEUKohVAAA6ACAP5UFTxK2w2MgBKPuIgmRtZDxmfV78cHg0vB9Uq2UY3CdyW1FseqGRYYKoG4tMzPEdIrbqNbChiwABPJgSfmetBn6XwoZJUKpJbywZBJM7rh+sfYekDGQBE/igXYJMEMpTG47lIYAKMniDHQnI5q7WRpiyu7sN/rdTj1ou6VAA+JSm1oGcz6pwEp0BvhTfVYXItj1DdBEsT8WCfTx+LBHSONOm1nZzkiSCxH6CB1JgCeggDs6w3MWoI63DlR+GD6z8sDqZEVn2NMXuOBnawBdsgkKpkj/mMGJAGFWMCQRQQtcuXrm0QJO4fYAUINwByxlhDEAfZA+Oo7lm7atqHeLquu3bKW7hZwsnJLsQ0kOeR1Esd3RacIXiSSRLHJJ2rkn/AEEAdAK58V/hj/Msf/ut0HGi8RW/Y3jquR2kdjn+f55BFUPod/wyf5en/wDT2q+WtNstWbikgsltXH1WBQAEjoRAgj371U+j3iiWdIhMkm3YhVyWI09uQOnSMkCcckUHqLlwKCSQAOScADuT0rO1V17o9JNtOrxLH5LMqp7nPsPiqwmkLHdcgkZCj4VPQ/eb7x/IDrboKeg8PW3kEsYgH0iAcmAoAyck5JxJMCrlZfiDm2fTgcx7547ZAwOZrQ07kqCef7gx0kZoKisEvMXwW2qhPG2J2A9G3bjHXETGJb+ik7lO1+/Q+zL9YfqOhFWLlsMCCAQeQcg/lVTa9riXTty6/In4x7HPzwKDuxrM7HG1+n2W/C3X5YPtGatVB6LydGU/6f0IP5giodz2uZdO/Lr8wPjHuPV7NzQXaVxauhgCpBB4IyD8iK7oFKVw15QQCQCeBNB07gCTwKhs6xXMDnt7d6luW9wIPWqNnTeW4JMyIBiMyTnuTMT/AL0GgTXlNb9LVa9sC3QikfvVVSGYyIQtg9oAJOQB39SwkV4bw5VsW30+oAJRzbUztXYzOyXGJwoKG2GMEE+mCBQbuu1b2rXnLce7bChhtRWJBiGIUDekGfTBHOemjoPEd4UOptuyhtjcxAmD1iQD1HUcTi/RM+U13TMTiLqAgr6H+LYrEsE8wMQDxv29JM2g0pXVFJBW2SwkEsBs2qm77MXeOhtnncYD0NKUoFVb+mIbehG6ACD8LATAJGQRJyO+QcRarO8RRi2JiMRmDntx0z0zQUriX/IGNgBYkSC5G5jO5SQBxgEmMyI2mxo/FQyhLagMIHEW1kYyMccIM5HAO6rK2gqBrhLEDrkT7AYmetZqeCae+xbadwIYfCdrbdoZTBgAY2ztBnE0FjR+NJvZWdGIOXX4ZEKQQSdsHBMkTgkHFX9bYLpAiQVYTxKMGAPtKivM3vDk07lrkqgbczoAJI9UsYLdc5DZMFtzVetalgygTatXWCIG+IHa7kqPqgqhAU8cjtQNRbfcoRbiZ3FNqumCMod4VevOPu97PhXgYtonmBSyBcKPSGUQDwJjMYAXoorPvXANQEFliAyru8xvNO4p+9UHJRZJLbuFaOIrW02r2u9qWfaEYHBID7oVjjI28nMETPJDRpVPU6lgpO0r7mMe8An+/wCVc+G32aZ6f3H9/wCooL1KUoFKUoKt3R5LIdrnnqrfiXr8+fyxX2xrJO1htf7J6+6n6w/XuBVmor+nVxDCevYg9wRkH3GaCG7pCDutmGOSD8LfMdD94Z7zxXen1m47SNrjlT/UHhh7j84OKiF5rXx+pPt9QPvgdPvD8wOa+a9lYKNocmSoBjAGWDj4RBAkfaA60F6srX+HEszYIMTIkgDB457j3+datZ/ivjSafaGku8lUAJJCxuchQSEWRLRiR3oLyHHesrxa9dcOlsJjZuLOUJDHhGCnaYEBu56RXem1DKgfcly2cygI2juMnco/I468V98U0IuDcBuBADAQZAO5SN2CQZwcEMR1oMzw/wAW2XBm55TPsK3Tua05baPVJO0uQhVpKllIO1hV7xvwM3it203l30+F+6zOxsHE54MHocis8eDm69xVB8t7VlGuXAyuXQkMyggEuUFuWxlUidsD1AoPH6XW6h9XbD2332xcDenYm11wA25gQWCsW3fUACgyK9No9HsLMYLvG5gImBAA6wB7nk96tUoFKUoFVNdrCkACSZ59o4BInJ74qpf+kKpeFuJkxMiZnbIX6w3SMZkNiFJq6LG8y35Dt7yOtB8tsL1vIwQQYP5YP+tfLfhyrJBbcfrTn/Y/mK61albZ24gdIBgcxOJiYqDwsvndMYgmc88A54ifeaDK+i/ijXLjBzcO+2twblZdp3EMgkQYVreVx7TJO9rdEt5CjTEg4MEFSGVgRkEEAg+1ceTbsyyqoLEAwACxzAnHUnnvU1m+HEj+z2oMhvD7ysB+1MBB5RC0SMb+p4z7VpaHQLZWFkySWZjLMx5Zj1OAPyFeL1f0Y1DuVKKXJDef5pg7SIm3BMTkj3I3cEe0t2XUAbwYESyyT7mCM0FmvgFV7xuBT8J+Ug/kCDJ9qg8PusWPMZ5k/ZjknPxY9uBQaFKUoFKUoFKUoFec8S8RGjvFvLlGA+sFjmQgaFkkgkSJAnNejri9ZVxDAMD0IBH8jQd1576X2rqoL1ldzWyswAXC71LPbBGWC7xGJDHmIPoaUHhfox9JT52x48u4GIIEEOtuzcO62MKzC+BC8suFExXsPDbZW2AREboB6LuOwH3C7RXKeD2VvecLVsXYjeFUNB6bomrlApSlApSlApSvhoPHW7H7wsuzF5i0Luun12XJWFJCiCxM84gkiNbxr6TW9HY815dDhWUTMKzmdswAqMSQOnHArF8Y1/lJcW3uS8LkPBI80HzHVVKyxdlAVdoDGYBxIk1/h9z9l0yIrI3nXSC1sXSm+zqtrugJBMsvJjcRJoNHw7xZ9QCQUIgE2ipt3Ss/Fl2XaYIHIOfUDIF2148huMpDoEALu4CIpYiEliCWIM4BHvxXndR4FqTeW75h8qyhAtpi55txyXubwrQFVlO1ZB2ldpHNzTBLt22NQ63Lst5XpXyxs+K4gE7n+80AGdoBBBDf1FvzDAxt5P8AI7f6T/cSaXSC2sD+/wC+KlS2FECuqDzl7TE3GeV/jLnaN4AuWl2h5wsE4jgkda9HXmD4orWi4K5feF3AEr5ltwfb0AmYgZzit+1rNwBCuQQDxGDxyRQWKVWu6pgCRbYwPu//ANTUGi1pZysgjP6GJ/Cf7JzAaFKUoFKUoFKUoFKUoFKUoFKUoFKUoFVtbqCgEdTE/wDbqas1y9sMIIBHvQVNLri6/C0yRxHHsxwfasOzd1GovXbV1XRVaBgi35bKYcMDLuCIjcR6gYG016hUAEAAD2pFBGNKsqSAzKIDEAsJEHMYnrFcanUhB7xj+gk9BPU1YqhrfC/MYmcEEHHeBI/Ifr+VBbs24UD9e56n+eao2/ALS6jz4bzIKiWJUAmSVUmASSc/ebuZ0VECK+0ClKUGEfBIYKFtQFIDlCXAG0CRMMwH1pHyratWwqhRwAAPkMV3SgVyqAcACea6pQKUpQKUpQKUpQKUpQKUpQKUpQKUpQKUpQKUpQKUpQKUpQKUpQKUpQKUpQKUpQKUpQKUpQKUpQf/2Q=="/>
          <p:cNvSpPr>
            <a:spLocks noChangeAspect="1" noChangeArrowheads="1"/>
          </p:cNvSpPr>
          <p:nvPr/>
        </p:nvSpPr>
        <p:spPr bwMode="auto">
          <a:xfrm>
            <a:off x="63500" y="-1039813"/>
            <a:ext cx="2124075" cy="2152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28" name="Picture 12" descr="http://www.playoldgames.net/wp-content/uploads/2009/07/nes-pat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496"/>
            <a:ext cx="1613705" cy="1357322"/>
          </a:xfrm>
          <a:prstGeom prst="rect">
            <a:avLst/>
          </a:prstGeom>
          <a:noFill/>
        </p:spPr>
      </p:pic>
      <p:pic>
        <p:nvPicPr>
          <p:cNvPr id="9230" name="Picture 14" descr="http://t1.gstatic.com/images?q=tbn:ANd9GcRGCYbQFG8ZlmyEMmfEEB0ffGLoePsIAjYXXlfzUQk8c3mLfbB3C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500438"/>
            <a:ext cx="2390775" cy="19145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72330" y="285749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29190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2D</a:t>
            </a:r>
            <a:endParaRPr lang="en-GB" dirty="0"/>
          </a:p>
        </p:txBody>
      </p:sp>
      <p:pic>
        <p:nvPicPr>
          <p:cNvPr id="9232" name="Picture 16" descr="http://t2.gstatic.com/images?q=tbn:ANd9GcSsI2HRpPj8hcoURwGShoS-4jpc9NFf7m3L8SE16owPGB275XaZ3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643446"/>
            <a:ext cx="1714512" cy="114785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00034" y="4429132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Google Sketch up CAD</a:t>
            </a:r>
            <a:endParaRPr lang="en-GB" sz="1600" dirty="0"/>
          </a:p>
        </p:txBody>
      </p:sp>
      <p:pic>
        <p:nvPicPr>
          <p:cNvPr id="9234" name="Picture 18" descr="http://t3.gstatic.com/images?q=tbn:ANd9GcRscubSPMocP7OvDX_JHXidN6CSZ5mKwV4EmoEoJoMt0ZjJ5fQRs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357694"/>
            <a:ext cx="2327124" cy="150971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7429520" y="421481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Exploded Drawing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929330"/>
            <a:ext cx="8572560" cy="622932"/>
          </a:xfrm>
        </p:spPr>
        <p:txBody>
          <a:bodyPr>
            <a:noAutofit/>
          </a:bodyPr>
          <a:lstStyle/>
          <a:p>
            <a:r>
              <a:rPr lang="en-GB" sz="2000" dirty="0" smtClean="0"/>
              <a:t>Moral, Social and Environmental Considerations to do with the Product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3857652" cy="264320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800" b="1" dirty="0" smtClean="0"/>
              <a:t>ASKING CULTURAL QUESTIONS</a:t>
            </a:r>
          </a:p>
          <a:p>
            <a:r>
              <a:rPr lang="en-GB" sz="800" dirty="0" smtClean="0"/>
              <a:t>Is any religious group likely to be offended by the product?</a:t>
            </a:r>
          </a:p>
          <a:p>
            <a:r>
              <a:rPr lang="en-GB" sz="800" dirty="0" smtClean="0"/>
              <a:t>Is any ethnic group likely to be offended by the product?</a:t>
            </a:r>
          </a:p>
          <a:p>
            <a:r>
              <a:rPr lang="en-GB" sz="800" dirty="0" smtClean="0"/>
              <a:t>Is the product likely to offend on the grounds of gender?</a:t>
            </a:r>
          </a:p>
          <a:p>
            <a:r>
              <a:rPr lang="en-GB" sz="800" dirty="0" smtClean="0"/>
              <a:t>Is the product suitable for the age group at which</a:t>
            </a:r>
          </a:p>
          <a:p>
            <a:r>
              <a:rPr lang="en-GB" sz="800" dirty="0" smtClean="0"/>
              <a:t>it is targeted?</a:t>
            </a:r>
          </a:p>
          <a:p>
            <a:r>
              <a:rPr lang="en-GB" sz="800" dirty="0" smtClean="0"/>
              <a:t>Does the product encourage the maintenance of traditional</a:t>
            </a:r>
          </a:p>
          <a:p>
            <a:r>
              <a:rPr lang="en-GB" sz="800" dirty="0" smtClean="0"/>
              <a:t>cultural values or traditions, e.g. festivals, dress?</a:t>
            </a:r>
          </a:p>
          <a:p>
            <a:r>
              <a:rPr lang="en-GB" sz="800" dirty="0" smtClean="0"/>
              <a:t>Or might it mean the loss of some traditional values or skills,</a:t>
            </a:r>
          </a:p>
          <a:p>
            <a:r>
              <a:rPr lang="en-GB" sz="800" dirty="0" smtClean="0"/>
              <a:t>e.g. home cooking?</a:t>
            </a:r>
          </a:p>
          <a:p>
            <a:r>
              <a:rPr lang="en-GB" sz="800" dirty="0" smtClean="0"/>
              <a:t>Traditions can be regional, national or international.</a:t>
            </a:r>
          </a:p>
          <a:p>
            <a:r>
              <a:rPr lang="en-GB" sz="800" dirty="0" smtClean="0"/>
              <a:t>Is the product appropriate for the society in which</a:t>
            </a:r>
          </a:p>
          <a:p>
            <a:r>
              <a:rPr lang="en-GB" sz="800" dirty="0" smtClean="0"/>
              <a:t>it will be used?</a:t>
            </a:r>
          </a:p>
          <a:p>
            <a:r>
              <a:rPr lang="en-GB" sz="800" dirty="0" smtClean="0"/>
              <a:t>Does the product encourage understanding of different values</a:t>
            </a:r>
          </a:p>
          <a:p>
            <a:r>
              <a:rPr lang="en-GB" sz="800" dirty="0" smtClean="0"/>
              <a:t>and cultures?</a:t>
            </a:r>
            <a:endParaRPr lang="en-GB" sz="800" dirty="0"/>
          </a:p>
        </p:txBody>
      </p:sp>
      <p:sp>
        <p:nvSpPr>
          <p:cNvPr id="4" name="Rectangle 3"/>
          <p:cNvSpPr/>
          <p:nvPr/>
        </p:nvSpPr>
        <p:spPr>
          <a:xfrm>
            <a:off x="4786314" y="642918"/>
            <a:ext cx="3643322" cy="28007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800" b="1" dirty="0" smtClean="0"/>
              <a:t>ASKING SOCIAL QUESTIONS</a:t>
            </a:r>
          </a:p>
          <a:p>
            <a:r>
              <a:rPr lang="en-GB" sz="800" dirty="0" smtClean="0"/>
              <a:t>Does the product make life better for people who use it in any way?</a:t>
            </a:r>
          </a:p>
          <a:p>
            <a:r>
              <a:rPr lang="en-GB" sz="800" dirty="0" smtClean="0"/>
              <a:t>If it doesn’t, should we make it at all? If it does, who will benefit</a:t>
            </a:r>
          </a:p>
          <a:p>
            <a:r>
              <a:rPr lang="en-GB" sz="800" dirty="0" smtClean="0"/>
              <a:t>and in what way?</a:t>
            </a:r>
          </a:p>
          <a:p>
            <a:r>
              <a:rPr lang="en-GB" sz="800" dirty="0" smtClean="0"/>
              <a:t>Does the product make life better for the people who make it?</a:t>
            </a:r>
          </a:p>
          <a:p>
            <a:r>
              <a:rPr lang="en-GB" sz="800" dirty="0" smtClean="0"/>
              <a:t>Do they get treated fairly in wages and work conditions?</a:t>
            </a:r>
          </a:p>
          <a:p>
            <a:r>
              <a:rPr lang="en-GB" sz="800" dirty="0" smtClean="0"/>
              <a:t>Does the product encourage us to be sociable, to enjoy the</a:t>
            </a:r>
          </a:p>
          <a:p>
            <a:r>
              <a:rPr lang="en-GB" sz="800" dirty="0" smtClean="0"/>
              <a:t>company of others when we want to?</a:t>
            </a:r>
          </a:p>
          <a:p>
            <a:r>
              <a:rPr lang="en-GB" sz="800" dirty="0" smtClean="0"/>
              <a:t>Or does it encourage us to be more isolated?</a:t>
            </a:r>
          </a:p>
          <a:p>
            <a:r>
              <a:rPr lang="en-GB" sz="800" dirty="0" smtClean="0"/>
              <a:t>Is the product appropriate for the age and/or gender group</a:t>
            </a:r>
          </a:p>
          <a:p>
            <a:r>
              <a:rPr lang="en-GB" sz="800" dirty="0" smtClean="0"/>
              <a:t>at which it is targeted?</a:t>
            </a:r>
          </a:p>
          <a:p>
            <a:r>
              <a:rPr lang="en-GB" sz="800" dirty="0" smtClean="0"/>
              <a:t>Does the product meet the needs of people today without limiting</a:t>
            </a:r>
          </a:p>
          <a:p>
            <a:r>
              <a:rPr lang="en-GB" sz="800" dirty="0" smtClean="0"/>
              <a:t>the ability of future generations to meet their needs satisfactorily?</a:t>
            </a:r>
          </a:p>
          <a:p>
            <a:r>
              <a:rPr lang="en-GB" sz="800" dirty="0" smtClean="0"/>
              <a:t>Are we “stealing from the future” by using up too many resources?</a:t>
            </a:r>
          </a:p>
          <a:p>
            <a:r>
              <a:rPr lang="en-GB" sz="800" dirty="0" smtClean="0"/>
              <a:t>Does the product have positive or negative results for people living</a:t>
            </a:r>
          </a:p>
          <a:p>
            <a:r>
              <a:rPr lang="en-GB" sz="800" dirty="0" smtClean="0"/>
              <a:t>elsewhere in the world, especially poor people?</a:t>
            </a:r>
          </a:p>
          <a:p>
            <a:r>
              <a:rPr lang="en-GB" sz="800" dirty="0" smtClean="0"/>
              <a:t>Does the product take account of disability, e.g. sight, hearing,</a:t>
            </a:r>
          </a:p>
          <a:p>
            <a:r>
              <a:rPr lang="en-GB" sz="800" dirty="0" smtClean="0"/>
              <a:t>physical? Can it be understood, read and used by those with</a:t>
            </a:r>
          </a:p>
          <a:p>
            <a:r>
              <a:rPr lang="en-GB" sz="800" dirty="0" smtClean="0"/>
              <a:t>disabilities? Does it improve life for those with disability?</a:t>
            </a:r>
          </a:p>
          <a:p>
            <a:r>
              <a:rPr lang="en-GB" sz="800" dirty="0" smtClean="0"/>
              <a:t>Does the way the product is made enable people</a:t>
            </a:r>
          </a:p>
          <a:p>
            <a:r>
              <a:rPr lang="en-GB" sz="800" dirty="0" smtClean="0"/>
              <a:t>to enjoy their work?</a:t>
            </a:r>
            <a:endParaRPr lang="en-GB" sz="800" dirty="0"/>
          </a:p>
        </p:txBody>
      </p:sp>
      <p:sp>
        <p:nvSpPr>
          <p:cNvPr id="5" name="Rectangle 4"/>
          <p:cNvSpPr/>
          <p:nvPr/>
        </p:nvSpPr>
        <p:spPr>
          <a:xfrm>
            <a:off x="2143108" y="3643314"/>
            <a:ext cx="4857784" cy="2071701"/>
          </a:xfrm>
          <a:prstGeom prst="rect">
            <a:avLst/>
          </a:prstGeom>
          <a:solidFill>
            <a:schemeClr val="bg1"/>
          </a:solidFill>
        </p:spPr>
        <p:txBody>
          <a:bodyPr wrap="square" numCol="2">
            <a:spAutoFit/>
          </a:bodyPr>
          <a:lstStyle/>
          <a:p>
            <a:r>
              <a:rPr lang="en-GB" sz="800" b="1" dirty="0" smtClean="0"/>
              <a:t>ASKING ECONOMIC QUESTIONS</a:t>
            </a:r>
          </a:p>
          <a:p>
            <a:r>
              <a:rPr lang="en-GB" sz="800" dirty="0" smtClean="0"/>
              <a:t>What’s the impact on jobs?</a:t>
            </a:r>
          </a:p>
          <a:p>
            <a:r>
              <a:rPr lang="en-GB" sz="800" dirty="0" smtClean="0"/>
              <a:t>Will the product create them or reduce them?</a:t>
            </a:r>
          </a:p>
          <a:p>
            <a:r>
              <a:rPr lang="en-GB" sz="800" dirty="0" smtClean="0"/>
              <a:t>Could the cost of production be cut down by reducing</a:t>
            </a:r>
          </a:p>
          <a:p>
            <a:r>
              <a:rPr lang="en-GB" sz="800" dirty="0" smtClean="0"/>
              <a:t>the amount of material or energy used?</a:t>
            </a:r>
          </a:p>
          <a:p>
            <a:r>
              <a:rPr lang="en-GB" sz="800" dirty="0" smtClean="0"/>
              <a:t>What types of jobs might be created?</a:t>
            </a:r>
          </a:p>
          <a:p>
            <a:r>
              <a:rPr lang="en-GB" sz="800" dirty="0" smtClean="0"/>
              <a:t>Will they involve skilled, enjoyable work or not?</a:t>
            </a:r>
          </a:p>
          <a:p>
            <a:r>
              <a:rPr lang="en-GB" sz="800" dirty="0" smtClean="0"/>
              <a:t>What are working conditions like for employees?</a:t>
            </a:r>
          </a:p>
          <a:p>
            <a:r>
              <a:rPr lang="en-GB" sz="800" dirty="0" smtClean="0"/>
              <a:t>Do they get a fair wage and work in pleasant situations?</a:t>
            </a:r>
          </a:p>
          <a:p>
            <a:r>
              <a:rPr lang="en-GB" sz="800" dirty="0" smtClean="0"/>
              <a:t>Where does sourcing and manufacture take place?</a:t>
            </a:r>
          </a:p>
          <a:p>
            <a:r>
              <a:rPr lang="en-GB" sz="800" dirty="0" smtClean="0"/>
              <a:t>Does it encourage use of local materials and labour?</a:t>
            </a:r>
          </a:p>
          <a:p>
            <a:r>
              <a:rPr lang="en-GB" sz="800" dirty="0" smtClean="0"/>
              <a:t>Does it provide opportunities for developing countries to</a:t>
            </a:r>
          </a:p>
          <a:p>
            <a:r>
              <a:rPr lang="en-GB" sz="800" dirty="0" smtClean="0"/>
              <a:t>improve their standard of living?</a:t>
            </a:r>
          </a:p>
          <a:p>
            <a:r>
              <a:rPr lang="en-GB" sz="800" dirty="0" smtClean="0"/>
              <a:t>Is making the product profitable?</a:t>
            </a:r>
          </a:p>
          <a:p>
            <a:r>
              <a:rPr lang="en-GB" sz="800" dirty="0" smtClean="0"/>
              <a:t>If not, it cannot be sustainable.</a:t>
            </a:r>
          </a:p>
          <a:p>
            <a:r>
              <a:rPr lang="en-GB" sz="800" dirty="0" smtClean="0"/>
              <a:t>Who gets the profit?</a:t>
            </a:r>
          </a:p>
          <a:p>
            <a:r>
              <a:rPr lang="en-GB" sz="800" dirty="0" smtClean="0"/>
              <a:t>Does everyone get a fair deal or are some people</a:t>
            </a:r>
          </a:p>
          <a:p>
            <a:r>
              <a:rPr lang="en-GB" sz="800" dirty="0" smtClean="0"/>
              <a:t>exploited?</a:t>
            </a:r>
          </a:p>
          <a:p>
            <a:r>
              <a:rPr lang="en-GB" sz="800" dirty="0" smtClean="0"/>
              <a:t>Where does the money and financial help come from?</a:t>
            </a:r>
          </a:p>
          <a:p>
            <a:r>
              <a:rPr lang="en-GB" sz="800" dirty="0" smtClean="0"/>
              <a:t>Could eco-friendly sources be used?</a:t>
            </a:r>
          </a:p>
          <a:p>
            <a:endParaRPr lang="en-GB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9286940" cy="10515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Plan Of Manufacture and Components List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212166" cy="3708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542"/>
                <a:gridCol w="1385270"/>
                <a:gridCol w="1072595"/>
                <a:gridCol w="1356297"/>
                <a:gridCol w="1143008"/>
                <a:gridCol w="1500198"/>
                <a:gridCol w="857256"/>
              </a:tblGrid>
              <a:tr h="92114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Step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Task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Links to spec’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Tools to Use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Materials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Quality Control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Health and </a:t>
                      </a:r>
                      <a:r>
                        <a:rPr lang="en-GB" sz="1400" dirty="0" err="1" smtClean="0"/>
                        <a:t>SafetySafet</a:t>
                      </a:r>
                      <a:endParaRPr lang="en-GB" sz="1400" dirty="0"/>
                    </a:p>
                  </a:txBody>
                  <a:tcPr/>
                </a:tc>
              </a:tr>
              <a:tr h="8022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Mark out cut lines on copper </a:t>
                      </a:r>
                      <a:r>
                        <a:rPr lang="en-GB" sz="1100" dirty="0" err="1" smtClean="0"/>
                        <a:t>pcb</a:t>
                      </a:r>
                      <a:r>
                        <a:rPr lang="en-GB" sz="1100" dirty="0" smtClean="0"/>
                        <a:t>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1, 4, 8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Try square,</a:t>
                      </a:r>
                      <a:r>
                        <a:rPr lang="en-GB" sz="1100" baseline="0" dirty="0" smtClean="0"/>
                        <a:t> engineers rule.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Copper clad </a:t>
                      </a:r>
                      <a:r>
                        <a:rPr lang="en-GB" sz="1100" dirty="0" err="1" smtClean="0"/>
                        <a:t>pcb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Accurate measuring, check with </a:t>
                      </a:r>
                      <a:r>
                        <a:rPr lang="en-GB" sz="1100" dirty="0" err="1" smtClean="0"/>
                        <a:t>pcb</a:t>
                      </a:r>
                      <a:r>
                        <a:rPr lang="en-GB" sz="1100" dirty="0" smtClean="0"/>
                        <a:t> on screen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N/A</a:t>
                      </a:r>
                      <a:endParaRPr lang="en-GB" sz="1100" dirty="0"/>
                    </a:p>
                  </a:txBody>
                  <a:tcPr/>
                </a:tc>
              </a:tr>
              <a:tr h="11588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Cut </a:t>
                      </a:r>
                      <a:r>
                        <a:rPr lang="en-GB" sz="1100" dirty="0" err="1" smtClean="0"/>
                        <a:t>pcb</a:t>
                      </a:r>
                      <a:r>
                        <a:rPr lang="en-GB" sz="1100" baseline="0" dirty="0" smtClean="0"/>
                        <a:t> using guillotine.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2,7,9,10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PCB</a:t>
                      </a:r>
                      <a:r>
                        <a:rPr lang="en-GB" sz="1100" baseline="0" dirty="0" smtClean="0"/>
                        <a:t> Guillotine.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Copper clad </a:t>
                      </a:r>
                      <a:r>
                        <a:rPr lang="en-GB" sz="1100" dirty="0" err="1" smtClean="0"/>
                        <a:t>pcb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Line up with side bar.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Keep fingers away from cutting edge</a:t>
                      </a:r>
                      <a:endParaRPr lang="en-GB" sz="1100" dirty="0"/>
                    </a:p>
                  </a:txBody>
                  <a:tcPr/>
                </a:tc>
              </a:tr>
              <a:tr h="26743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6743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4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267430">
                <a:tc>
                  <a:txBody>
                    <a:bodyPr/>
                    <a:lstStyle/>
                    <a:p>
                      <a:endParaRPr lang="en-GB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42852"/>
            <a:ext cx="33575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PLAN OF MANUFACTURE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4286256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CUTTING LISTS</a:t>
            </a:r>
            <a:endParaRPr lang="en-GB" b="1" u="sng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714884"/>
            <a:ext cx="4045284" cy="111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42910" y="4786322"/>
          <a:ext cx="2928960" cy="107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40"/>
                <a:gridCol w="732240"/>
                <a:gridCol w="732240"/>
                <a:gridCol w="732240"/>
              </a:tblGrid>
              <a:tr h="26789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Part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Material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Quantity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Cost</a:t>
                      </a:r>
                      <a:endParaRPr lang="en-GB" sz="800" dirty="0"/>
                    </a:p>
                  </a:txBody>
                  <a:tcPr/>
                </a:tc>
              </a:tr>
              <a:tr h="26789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1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26789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2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  <a:tr h="267893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3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929330"/>
            <a:ext cx="5929322" cy="57150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DESIGN INSPIRATION PAGE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3071834" cy="5214974"/>
          </a:xfrm>
          <a:ln w="381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sz="1400" b="1" u="sng" dirty="0" smtClean="0"/>
              <a:t>ADVICE</a:t>
            </a:r>
          </a:p>
          <a:p>
            <a:r>
              <a:rPr lang="en-GB" sz="1400" dirty="0" smtClean="0"/>
              <a:t>This page is where you can develop your design ideas for the whole project by thinking creatively around the product.</a:t>
            </a:r>
          </a:p>
          <a:p>
            <a:r>
              <a:rPr lang="en-GB" sz="1400" dirty="0" smtClean="0"/>
              <a:t>Brainstorm ideas for the project by sketching out ideas, include Jack straws and </a:t>
            </a:r>
            <a:r>
              <a:rPr lang="en-GB" sz="1400" dirty="0" err="1" smtClean="0"/>
              <a:t>Scruffiti</a:t>
            </a:r>
            <a:r>
              <a:rPr lang="en-GB" sz="1400" dirty="0" smtClean="0"/>
              <a:t> to help to shape ideas.</a:t>
            </a:r>
          </a:p>
          <a:p>
            <a:r>
              <a:rPr lang="en-GB" sz="1400" dirty="0" smtClean="0"/>
              <a:t>Look at and highlight on this page of the coursework the work of these designers that inspires your design ideas for the whole project;</a:t>
            </a:r>
          </a:p>
          <a:p>
            <a:pPr lvl="1">
              <a:buNone/>
            </a:pPr>
            <a:r>
              <a:rPr lang="en-GB" sz="1400" dirty="0" smtClean="0"/>
              <a:t>	</a:t>
            </a:r>
            <a:r>
              <a:rPr lang="en-GB" sz="1400" dirty="0" smtClean="0">
                <a:solidFill>
                  <a:srgbClr val="FF0000"/>
                </a:solidFill>
              </a:rPr>
              <a:t>Marcel Breuer, Philippe Stark, Charles </a:t>
            </a:r>
            <a:r>
              <a:rPr lang="en-GB" sz="1400" dirty="0" err="1" smtClean="0">
                <a:solidFill>
                  <a:srgbClr val="FF0000"/>
                </a:solidFill>
              </a:rPr>
              <a:t>Rennie</a:t>
            </a:r>
            <a:r>
              <a:rPr lang="en-GB" sz="1400" dirty="0" smtClean="0">
                <a:solidFill>
                  <a:srgbClr val="FF0000"/>
                </a:solidFill>
              </a:rPr>
              <a:t> Mackintosh, Sir Norman Foster, Harry Ferguson, </a:t>
            </a:r>
            <a:r>
              <a:rPr lang="en-GB" sz="1400" dirty="0" err="1" smtClean="0">
                <a:solidFill>
                  <a:srgbClr val="FF0000"/>
                </a:solidFill>
              </a:rPr>
              <a:t>Alvar</a:t>
            </a:r>
            <a:r>
              <a:rPr lang="en-GB" sz="1400" dirty="0" smtClean="0">
                <a:solidFill>
                  <a:srgbClr val="FF0000"/>
                </a:solidFill>
              </a:rPr>
              <a:t> Aalto, James Dyson and Sir Trevor </a:t>
            </a:r>
            <a:r>
              <a:rPr lang="en-GB" sz="1400" dirty="0" err="1" smtClean="0">
                <a:solidFill>
                  <a:srgbClr val="FF0000"/>
                </a:solidFill>
              </a:rPr>
              <a:t>Bayliss</a:t>
            </a:r>
            <a:r>
              <a:rPr lang="en-GB" sz="1400" dirty="0" smtClean="0">
                <a:solidFill>
                  <a:srgbClr val="FF0000"/>
                </a:solidFill>
              </a:rPr>
              <a:t>.</a:t>
            </a:r>
            <a:endParaRPr lang="en-GB" sz="1400" dirty="0" smtClean="0"/>
          </a:p>
        </p:txBody>
      </p:sp>
      <p:sp>
        <p:nvSpPr>
          <p:cNvPr id="140" name="Freeform 139"/>
          <p:cNvSpPr/>
          <p:nvPr/>
        </p:nvSpPr>
        <p:spPr>
          <a:xfrm rot="2955456">
            <a:off x="7483170" y="1911498"/>
            <a:ext cx="850097" cy="719921"/>
          </a:xfrm>
          <a:custGeom>
            <a:avLst/>
            <a:gdLst>
              <a:gd name="connsiteX0" fmla="*/ 21431 w 523874"/>
              <a:gd name="connsiteY0" fmla="*/ 67469 h 505619"/>
              <a:gd name="connsiteX1" fmla="*/ 359568 w 523874"/>
              <a:gd name="connsiteY1" fmla="*/ 486569 h 505619"/>
              <a:gd name="connsiteX2" fmla="*/ 502443 w 523874"/>
              <a:gd name="connsiteY2" fmla="*/ 181769 h 505619"/>
              <a:gd name="connsiteX3" fmla="*/ 230981 w 523874"/>
              <a:gd name="connsiteY3" fmla="*/ 81757 h 505619"/>
              <a:gd name="connsiteX4" fmla="*/ 21431 w 523874"/>
              <a:gd name="connsiteY4" fmla="*/ 67469 h 50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874" h="505619">
                <a:moveTo>
                  <a:pt x="21431" y="67469"/>
                </a:moveTo>
                <a:cubicBezTo>
                  <a:pt x="42862" y="134938"/>
                  <a:pt x="279399" y="467519"/>
                  <a:pt x="359568" y="486569"/>
                </a:cubicBezTo>
                <a:cubicBezTo>
                  <a:pt x="439737" y="505619"/>
                  <a:pt x="523874" y="249238"/>
                  <a:pt x="502443" y="181769"/>
                </a:cubicBezTo>
                <a:cubicBezTo>
                  <a:pt x="481012" y="114300"/>
                  <a:pt x="318293" y="100807"/>
                  <a:pt x="230981" y="81757"/>
                </a:cubicBezTo>
                <a:cubicBezTo>
                  <a:pt x="143669" y="62707"/>
                  <a:pt x="0" y="0"/>
                  <a:pt x="21431" y="6746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Freeform 141"/>
          <p:cNvSpPr/>
          <p:nvPr/>
        </p:nvSpPr>
        <p:spPr>
          <a:xfrm>
            <a:off x="4000496" y="3000372"/>
            <a:ext cx="602456" cy="557212"/>
          </a:xfrm>
          <a:custGeom>
            <a:avLst/>
            <a:gdLst>
              <a:gd name="connsiteX0" fmla="*/ 476250 w 602456"/>
              <a:gd name="connsiteY0" fmla="*/ 0 h 557212"/>
              <a:gd name="connsiteX1" fmla="*/ 76200 w 602456"/>
              <a:gd name="connsiteY1" fmla="*/ 233362 h 557212"/>
              <a:gd name="connsiteX2" fmla="*/ 76200 w 602456"/>
              <a:gd name="connsiteY2" fmla="*/ 285750 h 557212"/>
              <a:gd name="connsiteX3" fmla="*/ 533400 w 602456"/>
              <a:gd name="connsiteY3" fmla="*/ 357187 h 557212"/>
              <a:gd name="connsiteX4" fmla="*/ 490537 w 602456"/>
              <a:gd name="connsiteY4" fmla="*/ 504825 h 557212"/>
              <a:gd name="connsiteX5" fmla="*/ 447675 w 602456"/>
              <a:gd name="connsiteY5" fmla="*/ 557212 h 557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2456" h="557212">
                <a:moveTo>
                  <a:pt x="476250" y="0"/>
                </a:moveTo>
                <a:cubicBezTo>
                  <a:pt x="309562" y="92868"/>
                  <a:pt x="142875" y="185737"/>
                  <a:pt x="76200" y="233362"/>
                </a:cubicBezTo>
                <a:cubicBezTo>
                  <a:pt x="9525" y="280987"/>
                  <a:pt x="0" y="265113"/>
                  <a:pt x="76200" y="285750"/>
                </a:cubicBezTo>
                <a:cubicBezTo>
                  <a:pt x="152400" y="306388"/>
                  <a:pt x="464344" y="320674"/>
                  <a:pt x="533400" y="357187"/>
                </a:cubicBezTo>
                <a:cubicBezTo>
                  <a:pt x="602456" y="393700"/>
                  <a:pt x="504824" y="471488"/>
                  <a:pt x="490537" y="504825"/>
                </a:cubicBezTo>
                <a:cubicBezTo>
                  <a:pt x="476250" y="538162"/>
                  <a:pt x="461962" y="547687"/>
                  <a:pt x="447675" y="55721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Freeform 142"/>
          <p:cNvSpPr/>
          <p:nvPr/>
        </p:nvSpPr>
        <p:spPr>
          <a:xfrm>
            <a:off x="3876671" y="2886072"/>
            <a:ext cx="399256" cy="800893"/>
          </a:xfrm>
          <a:custGeom>
            <a:avLst/>
            <a:gdLst>
              <a:gd name="connsiteX0" fmla="*/ 361950 w 399256"/>
              <a:gd name="connsiteY0" fmla="*/ 0 h 800893"/>
              <a:gd name="connsiteX1" fmla="*/ 352425 w 399256"/>
              <a:gd name="connsiteY1" fmla="*/ 671512 h 800893"/>
              <a:gd name="connsiteX2" fmla="*/ 80962 w 399256"/>
              <a:gd name="connsiteY2" fmla="*/ 776287 h 800893"/>
              <a:gd name="connsiteX3" fmla="*/ 157162 w 399256"/>
              <a:gd name="connsiteY3" fmla="*/ 681037 h 800893"/>
              <a:gd name="connsiteX4" fmla="*/ 0 w 399256"/>
              <a:gd name="connsiteY4" fmla="*/ 681037 h 80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256" h="800893">
                <a:moveTo>
                  <a:pt x="361950" y="0"/>
                </a:moveTo>
                <a:cubicBezTo>
                  <a:pt x="380603" y="271065"/>
                  <a:pt x="399256" y="542131"/>
                  <a:pt x="352425" y="671512"/>
                </a:cubicBezTo>
                <a:cubicBezTo>
                  <a:pt x="305594" y="800893"/>
                  <a:pt x="113506" y="774700"/>
                  <a:pt x="80962" y="776287"/>
                </a:cubicBezTo>
                <a:cubicBezTo>
                  <a:pt x="48418" y="777874"/>
                  <a:pt x="170656" y="696912"/>
                  <a:pt x="157162" y="681037"/>
                </a:cubicBezTo>
                <a:cubicBezTo>
                  <a:pt x="143668" y="665162"/>
                  <a:pt x="0" y="681037"/>
                  <a:pt x="0" y="6810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Freeform 143"/>
          <p:cNvSpPr/>
          <p:nvPr/>
        </p:nvSpPr>
        <p:spPr>
          <a:xfrm>
            <a:off x="3786182" y="3214686"/>
            <a:ext cx="994569" cy="231774"/>
          </a:xfrm>
          <a:custGeom>
            <a:avLst/>
            <a:gdLst>
              <a:gd name="connsiteX0" fmla="*/ 994569 w 994569"/>
              <a:gd name="connsiteY0" fmla="*/ 0 h 231774"/>
              <a:gd name="connsiteX1" fmla="*/ 346869 w 994569"/>
              <a:gd name="connsiteY1" fmla="*/ 104775 h 231774"/>
              <a:gd name="connsiteX2" fmla="*/ 51594 w 994569"/>
              <a:gd name="connsiteY2" fmla="*/ 223837 h 231774"/>
              <a:gd name="connsiteX3" fmla="*/ 37307 w 994569"/>
              <a:gd name="connsiteY3" fmla="*/ 152400 h 23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4569" h="231774">
                <a:moveTo>
                  <a:pt x="994569" y="0"/>
                </a:moveTo>
                <a:cubicBezTo>
                  <a:pt x="749300" y="33734"/>
                  <a:pt x="504032" y="67469"/>
                  <a:pt x="346869" y="104775"/>
                </a:cubicBezTo>
                <a:cubicBezTo>
                  <a:pt x="189707" y="142081"/>
                  <a:pt x="103188" y="215900"/>
                  <a:pt x="51594" y="223837"/>
                </a:cubicBezTo>
                <a:cubicBezTo>
                  <a:pt x="0" y="231774"/>
                  <a:pt x="18653" y="192087"/>
                  <a:pt x="37307" y="1524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Arc 144"/>
          <p:cNvSpPr/>
          <p:nvPr/>
        </p:nvSpPr>
        <p:spPr>
          <a:xfrm>
            <a:off x="3976690" y="2938449"/>
            <a:ext cx="500066" cy="714380"/>
          </a:xfrm>
          <a:prstGeom prst="arc">
            <a:avLst>
              <a:gd name="adj1" fmla="val 16200000"/>
              <a:gd name="adj2" fmla="val 41312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Arc 145"/>
          <p:cNvSpPr/>
          <p:nvPr/>
        </p:nvSpPr>
        <p:spPr>
          <a:xfrm rot="18524342">
            <a:off x="3868354" y="3079698"/>
            <a:ext cx="500066" cy="1000132"/>
          </a:xfrm>
          <a:prstGeom prst="arc">
            <a:avLst>
              <a:gd name="adj1" fmla="val 16200000"/>
              <a:gd name="adj2" fmla="val 459360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Freeform 146"/>
          <p:cNvSpPr/>
          <p:nvPr/>
        </p:nvSpPr>
        <p:spPr>
          <a:xfrm>
            <a:off x="3938583" y="3252784"/>
            <a:ext cx="771525" cy="280988"/>
          </a:xfrm>
          <a:custGeom>
            <a:avLst/>
            <a:gdLst>
              <a:gd name="connsiteX0" fmla="*/ 0 w 771525"/>
              <a:gd name="connsiteY0" fmla="*/ 0 h 280988"/>
              <a:gd name="connsiteX1" fmla="*/ 204788 w 771525"/>
              <a:gd name="connsiteY1" fmla="*/ 266700 h 280988"/>
              <a:gd name="connsiteX2" fmla="*/ 771525 w 771525"/>
              <a:gd name="connsiteY2" fmla="*/ 85725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1525" h="280988">
                <a:moveTo>
                  <a:pt x="0" y="0"/>
                </a:moveTo>
                <a:cubicBezTo>
                  <a:pt x="38100" y="126206"/>
                  <a:pt x="76201" y="252413"/>
                  <a:pt x="204788" y="266700"/>
                </a:cubicBezTo>
                <a:cubicBezTo>
                  <a:pt x="333376" y="280988"/>
                  <a:pt x="552450" y="183356"/>
                  <a:pt x="771525" y="857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Freeform 147"/>
          <p:cNvSpPr/>
          <p:nvPr/>
        </p:nvSpPr>
        <p:spPr>
          <a:xfrm>
            <a:off x="3951284" y="2943222"/>
            <a:ext cx="549278" cy="700092"/>
          </a:xfrm>
          <a:custGeom>
            <a:avLst/>
            <a:gdLst>
              <a:gd name="connsiteX0" fmla="*/ 92074 w 539749"/>
              <a:gd name="connsiteY0" fmla="*/ 0 h 938212"/>
              <a:gd name="connsiteX1" fmla="*/ 244474 w 539749"/>
              <a:gd name="connsiteY1" fmla="*/ 771525 h 938212"/>
              <a:gd name="connsiteX2" fmla="*/ 49212 w 539749"/>
              <a:gd name="connsiteY2" fmla="*/ 857250 h 938212"/>
              <a:gd name="connsiteX3" fmla="*/ 539749 w 539749"/>
              <a:gd name="connsiteY3" fmla="*/ 938212 h 93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749" h="938212">
                <a:moveTo>
                  <a:pt x="92074" y="0"/>
                </a:moveTo>
                <a:cubicBezTo>
                  <a:pt x="171846" y="314325"/>
                  <a:pt x="251618" y="628650"/>
                  <a:pt x="244474" y="771525"/>
                </a:cubicBezTo>
                <a:cubicBezTo>
                  <a:pt x="237330" y="914400"/>
                  <a:pt x="0" y="829469"/>
                  <a:pt x="49212" y="857250"/>
                </a:cubicBezTo>
                <a:cubicBezTo>
                  <a:pt x="98425" y="885031"/>
                  <a:pt x="539749" y="938212"/>
                  <a:pt x="539749" y="93821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Freeform 148"/>
          <p:cNvSpPr/>
          <p:nvPr/>
        </p:nvSpPr>
        <p:spPr>
          <a:xfrm>
            <a:off x="3793327" y="3028947"/>
            <a:ext cx="821531" cy="471487"/>
          </a:xfrm>
          <a:custGeom>
            <a:avLst/>
            <a:gdLst>
              <a:gd name="connsiteX0" fmla="*/ 821531 w 821531"/>
              <a:gd name="connsiteY0" fmla="*/ 0 h 471487"/>
              <a:gd name="connsiteX1" fmla="*/ 307181 w 821531"/>
              <a:gd name="connsiteY1" fmla="*/ 385762 h 471487"/>
              <a:gd name="connsiteX2" fmla="*/ 45244 w 821531"/>
              <a:gd name="connsiteY2" fmla="*/ 428625 h 471487"/>
              <a:gd name="connsiteX3" fmla="*/ 35719 w 821531"/>
              <a:gd name="connsiteY3" fmla="*/ 471487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531" h="471487">
                <a:moveTo>
                  <a:pt x="821531" y="0"/>
                </a:moveTo>
                <a:cubicBezTo>
                  <a:pt x="629046" y="157162"/>
                  <a:pt x="436562" y="314325"/>
                  <a:pt x="307181" y="385762"/>
                </a:cubicBezTo>
                <a:cubicBezTo>
                  <a:pt x="177800" y="457200"/>
                  <a:pt x="90488" y="414338"/>
                  <a:pt x="45244" y="428625"/>
                </a:cubicBezTo>
                <a:cubicBezTo>
                  <a:pt x="0" y="442912"/>
                  <a:pt x="17859" y="457199"/>
                  <a:pt x="35719" y="47148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Freeform 149"/>
          <p:cNvSpPr/>
          <p:nvPr/>
        </p:nvSpPr>
        <p:spPr>
          <a:xfrm>
            <a:off x="3895721" y="3190872"/>
            <a:ext cx="846931" cy="524669"/>
          </a:xfrm>
          <a:custGeom>
            <a:avLst/>
            <a:gdLst>
              <a:gd name="connsiteX0" fmla="*/ 0 w 846931"/>
              <a:gd name="connsiteY0" fmla="*/ 0 h 524669"/>
              <a:gd name="connsiteX1" fmla="*/ 714375 w 846931"/>
              <a:gd name="connsiteY1" fmla="*/ 485775 h 524669"/>
              <a:gd name="connsiteX2" fmla="*/ 795337 w 846931"/>
              <a:gd name="connsiteY2" fmla="*/ 233362 h 52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931" h="524669">
                <a:moveTo>
                  <a:pt x="0" y="0"/>
                </a:moveTo>
                <a:cubicBezTo>
                  <a:pt x="290909" y="223440"/>
                  <a:pt x="581819" y="446881"/>
                  <a:pt x="714375" y="485775"/>
                </a:cubicBezTo>
                <a:cubicBezTo>
                  <a:pt x="846931" y="524669"/>
                  <a:pt x="780256" y="273843"/>
                  <a:pt x="795337" y="2333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1" name="Freeform 150"/>
          <p:cNvSpPr/>
          <p:nvPr/>
        </p:nvSpPr>
        <p:spPr>
          <a:xfrm>
            <a:off x="3843333" y="2995609"/>
            <a:ext cx="676275" cy="627857"/>
          </a:xfrm>
          <a:custGeom>
            <a:avLst/>
            <a:gdLst>
              <a:gd name="connsiteX0" fmla="*/ 676275 w 676275"/>
              <a:gd name="connsiteY0" fmla="*/ 0 h 627857"/>
              <a:gd name="connsiteX1" fmla="*/ 409575 w 676275"/>
              <a:gd name="connsiteY1" fmla="*/ 261938 h 627857"/>
              <a:gd name="connsiteX2" fmla="*/ 428625 w 676275"/>
              <a:gd name="connsiteY2" fmla="*/ 347663 h 627857"/>
              <a:gd name="connsiteX3" fmla="*/ 485775 w 676275"/>
              <a:gd name="connsiteY3" fmla="*/ 538163 h 627857"/>
              <a:gd name="connsiteX4" fmla="*/ 328613 w 676275"/>
              <a:gd name="connsiteY4" fmla="*/ 614363 h 627857"/>
              <a:gd name="connsiteX5" fmla="*/ 0 w 676275"/>
              <a:gd name="connsiteY5" fmla="*/ 619125 h 62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6275" h="627857">
                <a:moveTo>
                  <a:pt x="676275" y="0"/>
                </a:moveTo>
                <a:cubicBezTo>
                  <a:pt x="563562" y="101997"/>
                  <a:pt x="450850" y="203994"/>
                  <a:pt x="409575" y="261938"/>
                </a:cubicBezTo>
                <a:cubicBezTo>
                  <a:pt x="368300" y="319882"/>
                  <a:pt x="415925" y="301626"/>
                  <a:pt x="428625" y="347663"/>
                </a:cubicBezTo>
                <a:cubicBezTo>
                  <a:pt x="441325" y="393700"/>
                  <a:pt x="502444" y="493713"/>
                  <a:pt x="485775" y="538163"/>
                </a:cubicBezTo>
                <a:cubicBezTo>
                  <a:pt x="469106" y="582613"/>
                  <a:pt x="409575" y="600869"/>
                  <a:pt x="328613" y="614363"/>
                </a:cubicBezTo>
                <a:cubicBezTo>
                  <a:pt x="247651" y="627857"/>
                  <a:pt x="123825" y="623491"/>
                  <a:pt x="0" y="6191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7" name="Group 66"/>
          <p:cNvGrpSpPr/>
          <p:nvPr/>
        </p:nvGrpSpPr>
        <p:grpSpPr>
          <a:xfrm>
            <a:off x="6929454" y="500042"/>
            <a:ext cx="1097751" cy="957263"/>
            <a:chOff x="6665134" y="0"/>
            <a:chExt cx="1097751" cy="957263"/>
          </a:xfrm>
        </p:grpSpPr>
        <p:sp>
          <p:nvSpPr>
            <p:cNvPr id="152" name="Freeform 151"/>
            <p:cNvSpPr/>
            <p:nvPr/>
          </p:nvSpPr>
          <p:spPr>
            <a:xfrm>
              <a:off x="6872303" y="76201"/>
              <a:ext cx="602456" cy="557212"/>
            </a:xfrm>
            <a:custGeom>
              <a:avLst/>
              <a:gdLst>
                <a:gd name="connsiteX0" fmla="*/ 476250 w 602456"/>
                <a:gd name="connsiteY0" fmla="*/ 0 h 557212"/>
                <a:gd name="connsiteX1" fmla="*/ 76200 w 602456"/>
                <a:gd name="connsiteY1" fmla="*/ 233362 h 557212"/>
                <a:gd name="connsiteX2" fmla="*/ 76200 w 602456"/>
                <a:gd name="connsiteY2" fmla="*/ 285750 h 557212"/>
                <a:gd name="connsiteX3" fmla="*/ 533400 w 602456"/>
                <a:gd name="connsiteY3" fmla="*/ 357187 h 557212"/>
                <a:gd name="connsiteX4" fmla="*/ 490537 w 602456"/>
                <a:gd name="connsiteY4" fmla="*/ 504825 h 557212"/>
                <a:gd name="connsiteX5" fmla="*/ 447675 w 602456"/>
                <a:gd name="connsiteY5" fmla="*/ 557212 h 5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456" h="557212">
                  <a:moveTo>
                    <a:pt x="476250" y="0"/>
                  </a:moveTo>
                  <a:cubicBezTo>
                    <a:pt x="309562" y="92868"/>
                    <a:pt x="142875" y="185737"/>
                    <a:pt x="76200" y="233362"/>
                  </a:cubicBezTo>
                  <a:cubicBezTo>
                    <a:pt x="9525" y="280987"/>
                    <a:pt x="0" y="265113"/>
                    <a:pt x="76200" y="285750"/>
                  </a:cubicBezTo>
                  <a:cubicBezTo>
                    <a:pt x="152400" y="306388"/>
                    <a:pt x="464344" y="320674"/>
                    <a:pt x="533400" y="357187"/>
                  </a:cubicBezTo>
                  <a:cubicBezTo>
                    <a:pt x="602456" y="393700"/>
                    <a:pt x="504824" y="471488"/>
                    <a:pt x="490537" y="504825"/>
                  </a:cubicBezTo>
                  <a:cubicBezTo>
                    <a:pt x="476250" y="538162"/>
                    <a:pt x="461962" y="547687"/>
                    <a:pt x="447675" y="557212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929454" y="0"/>
              <a:ext cx="399256" cy="800893"/>
            </a:xfrm>
            <a:custGeom>
              <a:avLst/>
              <a:gdLst>
                <a:gd name="connsiteX0" fmla="*/ 361950 w 399256"/>
                <a:gd name="connsiteY0" fmla="*/ 0 h 800893"/>
                <a:gd name="connsiteX1" fmla="*/ 352425 w 399256"/>
                <a:gd name="connsiteY1" fmla="*/ 671512 h 800893"/>
                <a:gd name="connsiteX2" fmla="*/ 80962 w 399256"/>
                <a:gd name="connsiteY2" fmla="*/ 776287 h 800893"/>
                <a:gd name="connsiteX3" fmla="*/ 157162 w 399256"/>
                <a:gd name="connsiteY3" fmla="*/ 681037 h 800893"/>
                <a:gd name="connsiteX4" fmla="*/ 0 w 399256"/>
                <a:gd name="connsiteY4" fmla="*/ 681037 h 800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256" h="800893">
                  <a:moveTo>
                    <a:pt x="361950" y="0"/>
                  </a:moveTo>
                  <a:cubicBezTo>
                    <a:pt x="380603" y="271065"/>
                    <a:pt x="399256" y="542131"/>
                    <a:pt x="352425" y="671512"/>
                  </a:cubicBezTo>
                  <a:cubicBezTo>
                    <a:pt x="305594" y="800893"/>
                    <a:pt x="113506" y="774700"/>
                    <a:pt x="80962" y="776287"/>
                  </a:cubicBezTo>
                  <a:cubicBezTo>
                    <a:pt x="48418" y="777874"/>
                    <a:pt x="170656" y="696912"/>
                    <a:pt x="157162" y="681037"/>
                  </a:cubicBezTo>
                  <a:cubicBezTo>
                    <a:pt x="143668" y="665162"/>
                    <a:pt x="0" y="681037"/>
                    <a:pt x="0" y="681037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768316" y="614377"/>
              <a:ext cx="994569" cy="231774"/>
            </a:xfrm>
            <a:custGeom>
              <a:avLst/>
              <a:gdLst>
                <a:gd name="connsiteX0" fmla="*/ 994569 w 994569"/>
                <a:gd name="connsiteY0" fmla="*/ 0 h 231774"/>
                <a:gd name="connsiteX1" fmla="*/ 346869 w 994569"/>
                <a:gd name="connsiteY1" fmla="*/ 104775 h 231774"/>
                <a:gd name="connsiteX2" fmla="*/ 51594 w 994569"/>
                <a:gd name="connsiteY2" fmla="*/ 223837 h 231774"/>
                <a:gd name="connsiteX3" fmla="*/ 37307 w 994569"/>
                <a:gd name="connsiteY3" fmla="*/ 152400 h 231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4569" h="231774">
                  <a:moveTo>
                    <a:pt x="994569" y="0"/>
                  </a:moveTo>
                  <a:cubicBezTo>
                    <a:pt x="749300" y="33734"/>
                    <a:pt x="504032" y="67469"/>
                    <a:pt x="346869" y="104775"/>
                  </a:cubicBezTo>
                  <a:cubicBezTo>
                    <a:pt x="189707" y="142081"/>
                    <a:pt x="103188" y="215900"/>
                    <a:pt x="51594" y="223837"/>
                  </a:cubicBezTo>
                  <a:cubicBezTo>
                    <a:pt x="0" y="231774"/>
                    <a:pt x="18653" y="192087"/>
                    <a:pt x="37307" y="152400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Arc 154"/>
            <p:cNvSpPr/>
            <p:nvPr/>
          </p:nvSpPr>
          <p:spPr>
            <a:xfrm>
              <a:off x="6848497" y="14278"/>
              <a:ext cx="500066" cy="714380"/>
            </a:xfrm>
            <a:prstGeom prst="arc">
              <a:avLst>
                <a:gd name="adj1" fmla="val 16200000"/>
                <a:gd name="adj2" fmla="val 4131216"/>
              </a:avLst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810390" y="328613"/>
              <a:ext cx="771525" cy="280988"/>
            </a:xfrm>
            <a:custGeom>
              <a:avLst/>
              <a:gdLst>
                <a:gd name="connsiteX0" fmla="*/ 0 w 771525"/>
                <a:gd name="connsiteY0" fmla="*/ 0 h 280988"/>
                <a:gd name="connsiteX1" fmla="*/ 204788 w 771525"/>
                <a:gd name="connsiteY1" fmla="*/ 266700 h 280988"/>
                <a:gd name="connsiteX2" fmla="*/ 771525 w 771525"/>
                <a:gd name="connsiteY2" fmla="*/ 85725 h 28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1525" h="280988">
                  <a:moveTo>
                    <a:pt x="0" y="0"/>
                  </a:moveTo>
                  <a:cubicBezTo>
                    <a:pt x="38100" y="126206"/>
                    <a:pt x="76201" y="252413"/>
                    <a:pt x="204788" y="266700"/>
                  </a:cubicBezTo>
                  <a:cubicBezTo>
                    <a:pt x="333376" y="280988"/>
                    <a:pt x="552450" y="183356"/>
                    <a:pt x="771525" y="85725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823091" y="19051"/>
              <a:ext cx="539749" cy="938212"/>
            </a:xfrm>
            <a:custGeom>
              <a:avLst/>
              <a:gdLst>
                <a:gd name="connsiteX0" fmla="*/ 92074 w 539749"/>
                <a:gd name="connsiteY0" fmla="*/ 0 h 938212"/>
                <a:gd name="connsiteX1" fmla="*/ 244474 w 539749"/>
                <a:gd name="connsiteY1" fmla="*/ 771525 h 938212"/>
                <a:gd name="connsiteX2" fmla="*/ 49212 w 539749"/>
                <a:gd name="connsiteY2" fmla="*/ 857250 h 938212"/>
                <a:gd name="connsiteX3" fmla="*/ 539749 w 539749"/>
                <a:gd name="connsiteY3" fmla="*/ 938212 h 93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749" h="938212">
                  <a:moveTo>
                    <a:pt x="92074" y="0"/>
                  </a:moveTo>
                  <a:cubicBezTo>
                    <a:pt x="171846" y="314325"/>
                    <a:pt x="251618" y="628650"/>
                    <a:pt x="244474" y="771525"/>
                  </a:cubicBezTo>
                  <a:cubicBezTo>
                    <a:pt x="237330" y="914400"/>
                    <a:pt x="0" y="829469"/>
                    <a:pt x="49212" y="857250"/>
                  </a:cubicBezTo>
                  <a:cubicBezTo>
                    <a:pt x="98425" y="885031"/>
                    <a:pt x="539749" y="938212"/>
                    <a:pt x="539749" y="938212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665134" y="104776"/>
              <a:ext cx="821531" cy="471487"/>
            </a:xfrm>
            <a:custGeom>
              <a:avLst/>
              <a:gdLst>
                <a:gd name="connsiteX0" fmla="*/ 821531 w 821531"/>
                <a:gd name="connsiteY0" fmla="*/ 0 h 471487"/>
                <a:gd name="connsiteX1" fmla="*/ 307181 w 821531"/>
                <a:gd name="connsiteY1" fmla="*/ 385762 h 471487"/>
                <a:gd name="connsiteX2" fmla="*/ 45244 w 821531"/>
                <a:gd name="connsiteY2" fmla="*/ 428625 h 471487"/>
                <a:gd name="connsiteX3" fmla="*/ 35719 w 821531"/>
                <a:gd name="connsiteY3" fmla="*/ 471487 h 471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531" h="471487">
                  <a:moveTo>
                    <a:pt x="821531" y="0"/>
                  </a:moveTo>
                  <a:cubicBezTo>
                    <a:pt x="629046" y="157162"/>
                    <a:pt x="436562" y="314325"/>
                    <a:pt x="307181" y="385762"/>
                  </a:cubicBezTo>
                  <a:cubicBezTo>
                    <a:pt x="177800" y="457200"/>
                    <a:pt x="90488" y="414338"/>
                    <a:pt x="45244" y="428625"/>
                  </a:cubicBezTo>
                  <a:cubicBezTo>
                    <a:pt x="0" y="442912"/>
                    <a:pt x="17859" y="457199"/>
                    <a:pt x="35719" y="471487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767528" y="266701"/>
              <a:ext cx="846931" cy="524669"/>
            </a:xfrm>
            <a:custGeom>
              <a:avLst/>
              <a:gdLst>
                <a:gd name="connsiteX0" fmla="*/ 0 w 846931"/>
                <a:gd name="connsiteY0" fmla="*/ 0 h 524669"/>
                <a:gd name="connsiteX1" fmla="*/ 714375 w 846931"/>
                <a:gd name="connsiteY1" fmla="*/ 485775 h 524669"/>
                <a:gd name="connsiteX2" fmla="*/ 795337 w 846931"/>
                <a:gd name="connsiteY2" fmla="*/ 233362 h 52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6931" h="524669">
                  <a:moveTo>
                    <a:pt x="0" y="0"/>
                  </a:moveTo>
                  <a:cubicBezTo>
                    <a:pt x="290909" y="223440"/>
                    <a:pt x="581819" y="446881"/>
                    <a:pt x="714375" y="485775"/>
                  </a:cubicBezTo>
                  <a:cubicBezTo>
                    <a:pt x="846931" y="524669"/>
                    <a:pt x="780256" y="273843"/>
                    <a:pt x="795337" y="233362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715140" y="71438"/>
              <a:ext cx="676275" cy="627857"/>
            </a:xfrm>
            <a:custGeom>
              <a:avLst/>
              <a:gdLst>
                <a:gd name="connsiteX0" fmla="*/ 676275 w 676275"/>
                <a:gd name="connsiteY0" fmla="*/ 0 h 627857"/>
                <a:gd name="connsiteX1" fmla="*/ 409575 w 676275"/>
                <a:gd name="connsiteY1" fmla="*/ 261938 h 627857"/>
                <a:gd name="connsiteX2" fmla="*/ 428625 w 676275"/>
                <a:gd name="connsiteY2" fmla="*/ 347663 h 627857"/>
                <a:gd name="connsiteX3" fmla="*/ 485775 w 676275"/>
                <a:gd name="connsiteY3" fmla="*/ 538163 h 627857"/>
                <a:gd name="connsiteX4" fmla="*/ 328613 w 676275"/>
                <a:gd name="connsiteY4" fmla="*/ 614363 h 627857"/>
                <a:gd name="connsiteX5" fmla="*/ 0 w 676275"/>
                <a:gd name="connsiteY5" fmla="*/ 619125 h 62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6275" h="627857">
                  <a:moveTo>
                    <a:pt x="676275" y="0"/>
                  </a:moveTo>
                  <a:cubicBezTo>
                    <a:pt x="563562" y="101997"/>
                    <a:pt x="450850" y="203994"/>
                    <a:pt x="409575" y="261938"/>
                  </a:cubicBezTo>
                  <a:cubicBezTo>
                    <a:pt x="368300" y="319882"/>
                    <a:pt x="415925" y="301626"/>
                    <a:pt x="428625" y="347663"/>
                  </a:cubicBezTo>
                  <a:cubicBezTo>
                    <a:pt x="441325" y="393700"/>
                    <a:pt x="502444" y="493713"/>
                    <a:pt x="485775" y="538163"/>
                  </a:cubicBezTo>
                  <a:cubicBezTo>
                    <a:pt x="469106" y="582613"/>
                    <a:pt x="409575" y="600869"/>
                    <a:pt x="328613" y="614363"/>
                  </a:cubicBezTo>
                  <a:cubicBezTo>
                    <a:pt x="247651" y="627857"/>
                    <a:pt x="123825" y="623491"/>
                    <a:pt x="0" y="619125"/>
                  </a:cubicBezTo>
                </a:path>
              </a:pathLst>
            </a:cu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1" name="Freeform 160"/>
          <p:cNvSpPr/>
          <p:nvPr/>
        </p:nvSpPr>
        <p:spPr>
          <a:xfrm>
            <a:off x="6858016" y="2000240"/>
            <a:ext cx="674254" cy="571504"/>
          </a:xfrm>
          <a:custGeom>
            <a:avLst/>
            <a:gdLst>
              <a:gd name="connsiteX0" fmla="*/ 0 w 674254"/>
              <a:gd name="connsiteY0" fmla="*/ 124691 h 872837"/>
              <a:gd name="connsiteX1" fmla="*/ 166255 w 674254"/>
              <a:gd name="connsiteY1" fmla="*/ 831273 h 872837"/>
              <a:gd name="connsiteX2" fmla="*/ 637309 w 674254"/>
              <a:gd name="connsiteY2" fmla="*/ 374073 h 872837"/>
              <a:gd name="connsiteX3" fmla="*/ 387928 w 674254"/>
              <a:gd name="connsiteY3" fmla="*/ 0 h 8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4254" h="872837">
                <a:moveTo>
                  <a:pt x="0" y="124691"/>
                </a:moveTo>
                <a:cubicBezTo>
                  <a:pt x="30018" y="457200"/>
                  <a:pt x="60037" y="789709"/>
                  <a:pt x="166255" y="831273"/>
                </a:cubicBezTo>
                <a:cubicBezTo>
                  <a:pt x="272473" y="872837"/>
                  <a:pt x="600364" y="512618"/>
                  <a:pt x="637309" y="374073"/>
                </a:cubicBezTo>
                <a:cubicBezTo>
                  <a:pt x="674254" y="235528"/>
                  <a:pt x="531091" y="117764"/>
                  <a:pt x="387928" y="0"/>
                </a:cubicBezTo>
              </a:path>
            </a:pathLst>
          </a:custGeom>
          <a:solidFill>
            <a:srgbClr val="00B050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2285984" y="3000372"/>
            <a:ext cx="1643074" cy="7143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3214678" y="2285992"/>
            <a:ext cx="571504" cy="21431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5786446" y="642918"/>
            <a:ext cx="1152236" cy="1054866"/>
            <a:chOff x="5857884" y="846150"/>
            <a:chExt cx="1152236" cy="1054866"/>
          </a:xfrm>
        </p:grpSpPr>
        <p:sp>
          <p:nvSpPr>
            <p:cNvPr id="171" name="Freeform 170"/>
            <p:cNvSpPr/>
            <p:nvPr/>
          </p:nvSpPr>
          <p:spPr>
            <a:xfrm rot="20522468">
              <a:off x="6132252" y="846150"/>
              <a:ext cx="539749" cy="938212"/>
            </a:xfrm>
            <a:custGeom>
              <a:avLst/>
              <a:gdLst>
                <a:gd name="connsiteX0" fmla="*/ 92074 w 539749"/>
                <a:gd name="connsiteY0" fmla="*/ 0 h 938212"/>
                <a:gd name="connsiteX1" fmla="*/ 244474 w 539749"/>
                <a:gd name="connsiteY1" fmla="*/ 771525 h 938212"/>
                <a:gd name="connsiteX2" fmla="*/ 49212 w 539749"/>
                <a:gd name="connsiteY2" fmla="*/ 857250 h 938212"/>
                <a:gd name="connsiteX3" fmla="*/ 539749 w 539749"/>
                <a:gd name="connsiteY3" fmla="*/ 938212 h 938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749" h="938212">
                  <a:moveTo>
                    <a:pt x="92074" y="0"/>
                  </a:moveTo>
                  <a:cubicBezTo>
                    <a:pt x="171846" y="314325"/>
                    <a:pt x="251618" y="628650"/>
                    <a:pt x="244474" y="771525"/>
                  </a:cubicBezTo>
                  <a:cubicBezTo>
                    <a:pt x="237330" y="914400"/>
                    <a:pt x="0" y="829469"/>
                    <a:pt x="49212" y="857250"/>
                  </a:cubicBezTo>
                  <a:cubicBezTo>
                    <a:pt x="98425" y="885031"/>
                    <a:pt x="539749" y="938212"/>
                    <a:pt x="539749" y="938212"/>
                  </a:cubicBezTo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857884" y="1071546"/>
              <a:ext cx="1152236" cy="829470"/>
              <a:chOff x="6602666" y="1185025"/>
              <a:chExt cx="1152236" cy="829470"/>
            </a:xfrm>
          </p:grpSpPr>
          <p:sp>
            <p:nvSpPr>
              <p:cNvPr id="166" name="Freeform 165"/>
              <p:cNvSpPr/>
              <p:nvPr/>
            </p:nvSpPr>
            <p:spPr>
              <a:xfrm rot="20522468">
                <a:off x="6881273" y="1299326"/>
                <a:ext cx="602456" cy="557212"/>
              </a:xfrm>
              <a:custGeom>
                <a:avLst/>
                <a:gdLst>
                  <a:gd name="connsiteX0" fmla="*/ 476250 w 602456"/>
                  <a:gd name="connsiteY0" fmla="*/ 0 h 557212"/>
                  <a:gd name="connsiteX1" fmla="*/ 76200 w 602456"/>
                  <a:gd name="connsiteY1" fmla="*/ 233362 h 557212"/>
                  <a:gd name="connsiteX2" fmla="*/ 76200 w 602456"/>
                  <a:gd name="connsiteY2" fmla="*/ 285750 h 557212"/>
                  <a:gd name="connsiteX3" fmla="*/ 533400 w 602456"/>
                  <a:gd name="connsiteY3" fmla="*/ 357187 h 557212"/>
                  <a:gd name="connsiteX4" fmla="*/ 490537 w 602456"/>
                  <a:gd name="connsiteY4" fmla="*/ 504825 h 557212"/>
                  <a:gd name="connsiteX5" fmla="*/ 447675 w 602456"/>
                  <a:gd name="connsiteY5" fmla="*/ 557212 h 557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2456" h="557212">
                    <a:moveTo>
                      <a:pt x="476250" y="0"/>
                    </a:moveTo>
                    <a:cubicBezTo>
                      <a:pt x="309562" y="92868"/>
                      <a:pt x="142875" y="185737"/>
                      <a:pt x="76200" y="233362"/>
                    </a:cubicBezTo>
                    <a:cubicBezTo>
                      <a:pt x="9525" y="280987"/>
                      <a:pt x="0" y="265113"/>
                      <a:pt x="76200" y="285750"/>
                    </a:cubicBezTo>
                    <a:cubicBezTo>
                      <a:pt x="152400" y="306388"/>
                      <a:pt x="464344" y="320674"/>
                      <a:pt x="533400" y="357187"/>
                    </a:cubicBezTo>
                    <a:cubicBezTo>
                      <a:pt x="602456" y="393700"/>
                      <a:pt x="504824" y="471488"/>
                      <a:pt x="490537" y="504825"/>
                    </a:cubicBezTo>
                    <a:cubicBezTo>
                      <a:pt x="476250" y="538162"/>
                      <a:pt x="461962" y="547687"/>
                      <a:pt x="447675" y="557212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7" name="Freeform 166"/>
              <p:cNvSpPr/>
              <p:nvPr/>
            </p:nvSpPr>
            <p:spPr>
              <a:xfrm rot="20522468">
                <a:off x="6757448" y="1185026"/>
                <a:ext cx="399256" cy="800893"/>
              </a:xfrm>
              <a:custGeom>
                <a:avLst/>
                <a:gdLst>
                  <a:gd name="connsiteX0" fmla="*/ 361950 w 399256"/>
                  <a:gd name="connsiteY0" fmla="*/ 0 h 800893"/>
                  <a:gd name="connsiteX1" fmla="*/ 352425 w 399256"/>
                  <a:gd name="connsiteY1" fmla="*/ 671512 h 800893"/>
                  <a:gd name="connsiteX2" fmla="*/ 80962 w 399256"/>
                  <a:gd name="connsiteY2" fmla="*/ 776287 h 800893"/>
                  <a:gd name="connsiteX3" fmla="*/ 157162 w 399256"/>
                  <a:gd name="connsiteY3" fmla="*/ 681037 h 800893"/>
                  <a:gd name="connsiteX4" fmla="*/ 0 w 399256"/>
                  <a:gd name="connsiteY4" fmla="*/ 681037 h 800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9256" h="800893">
                    <a:moveTo>
                      <a:pt x="361950" y="0"/>
                    </a:moveTo>
                    <a:cubicBezTo>
                      <a:pt x="380603" y="271065"/>
                      <a:pt x="399256" y="542131"/>
                      <a:pt x="352425" y="671512"/>
                    </a:cubicBezTo>
                    <a:cubicBezTo>
                      <a:pt x="305594" y="800893"/>
                      <a:pt x="113506" y="774700"/>
                      <a:pt x="80962" y="776287"/>
                    </a:cubicBezTo>
                    <a:cubicBezTo>
                      <a:pt x="48418" y="777874"/>
                      <a:pt x="170656" y="696912"/>
                      <a:pt x="157162" y="681037"/>
                    </a:cubicBezTo>
                    <a:cubicBezTo>
                      <a:pt x="143668" y="665162"/>
                      <a:pt x="0" y="681037"/>
                      <a:pt x="0" y="681037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Freeform 167"/>
              <p:cNvSpPr/>
              <p:nvPr/>
            </p:nvSpPr>
            <p:spPr>
              <a:xfrm rot="20522468">
                <a:off x="6726644" y="1576420"/>
                <a:ext cx="994569" cy="231774"/>
              </a:xfrm>
              <a:custGeom>
                <a:avLst/>
                <a:gdLst>
                  <a:gd name="connsiteX0" fmla="*/ 994569 w 994569"/>
                  <a:gd name="connsiteY0" fmla="*/ 0 h 231774"/>
                  <a:gd name="connsiteX1" fmla="*/ 346869 w 994569"/>
                  <a:gd name="connsiteY1" fmla="*/ 104775 h 231774"/>
                  <a:gd name="connsiteX2" fmla="*/ 51594 w 994569"/>
                  <a:gd name="connsiteY2" fmla="*/ 223837 h 231774"/>
                  <a:gd name="connsiteX3" fmla="*/ 37307 w 994569"/>
                  <a:gd name="connsiteY3" fmla="*/ 152400 h 231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4569" h="231774">
                    <a:moveTo>
                      <a:pt x="994569" y="0"/>
                    </a:moveTo>
                    <a:cubicBezTo>
                      <a:pt x="749300" y="33734"/>
                      <a:pt x="504032" y="67469"/>
                      <a:pt x="346869" y="104775"/>
                    </a:cubicBezTo>
                    <a:cubicBezTo>
                      <a:pt x="189707" y="142081"/>
                      <a:pt x="103188" y="215900"/>
                      <a:pt x="51594" y="223837"/>
                    </a:cubicBezTo>
                    <a:cubicBezTo>
                      <a:pt x="0" y="231774"/>
                      <a:pt x="18653" y="192087"/>
                      <a:pt x="37307" y="152400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Arc 168"/>
              <p:cNvSpPr/>
              <p:nvPr/>
            </p:nvSpPr>
            <p:spPr>
              <a:xfrm rot="20522468">
                <a:off x="6857467" y="1237403"/>
                <a:ext cx="500066" cy="714380"/>
              </a:xfrm>
              <a:prstGeom prst="arc">
                <a:avLst>
                  <a:gd name="adj1" fmla="val 16200000"/>
                  <a:gd name="adj2" fmla="val 4131216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Freeform 169"/>
              <p:cNvSpPr/>
              <p:nvPr/>
            </p:nvSpPr>
            <p:spPr>
              <a:xfrm rot="20522468">
                <a:off x="6819360" y="1551738"/>
                <a:ext cx="771525" cy="280988"/>
              </a:xfrm>
              <a:custGeom>
                <a:avLst/>
                <a:gdLst>
                  <a:gd name="connsiteX0" fmla="*/ 0 w 771525"/>
                  <a:gd name="connsiteY0" fmla="*/ 0 h 280988"/>
                  <a:gd name="connsiteX1" fmla="*/ 204788 w 771525"/>
                  <a:gd name="connsiteY1" fmla="*/ 266700 h 280988"/>
                  <a:gd name="connsiteX2" fmla="*/ 771525 w 771525"/>
                  <a:gd name="connsiteY2" fmla="*/ 85725 h 280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71525" h="280988">
                    <a:moveTo>
                      <a:pt x="0" y="0"/>
                    </a:moveTo>
                    <a:cubicBezTo>
                      <a:pt x="38100" y="126206"/>
                      <a:pt x="76201" y="252413"/>
                      <a:pt x="204788" y="266700"/>
                    </a:cubicBezTo>
                    <a:cubicBezTo>
                      <a:pt x="333376" y="280988"/>
                      <a:pt x="552450" y="183356"/>
                      <a:pt x="771525" y="8572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Freeform 171"/>
              <p:cNvSpPr/>
              <p:nvPr/>
            </p:nvSpPr>
            <p:spPr>
              <a:xfrm rot="20522468">
                <a:off x="6674104" y="1327901"/>
                <a:ext cx="821531" cy="471487"/>
              </a:xfrm>
              <a:custGeom>
                <a:avLst/>
                <a:gdLst>
                  <a:gd name="connsiteX0" fmla="*/ 821531 w 821531"/>
                  <a:gd name="connsiteY0" fmla="*/ 0 h 471487"/>
                  <a:gd name="connsiteX1" fmla="*/ 307181 w 821531"/>
                  <a:gd name="connsiteY1" fmla="*/ 385762 h 471487"/>
                  <a:gd name="connsiteX2" fmla="*/ 45244 w 821531"/>
                  <a:gd name="connsiteY2" fmla="*/ 428625 h 471487"/>
                  <a:gd name="connsiteX3" fmla="*/ 35719 w 821531"/>
                  <a:gd name="connsiteY3" fmla="*/ 471487 h 471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1531" h="471487">
                    <a:moveTo>
                      <a:pt x="821531" y="0"/>
                    </a:moveTo>
                    <a:cubicBezTo>
                      <a:pt x="629046" y="157162"/>
                      <a:pt x="436562" y="314325"/>
                      <a:pt x="307181" y="385762"/>
                    </a:cubicBezTo>
                    <a:cubicBezTo>
                      <a:pt x="177800" y="457200"/>
                      <a:pt x="90488" y="414338"/>
                      <a:pt x="45244" y="428625"/>
                    </a:cubicBezTo>
                    <a:cubicBezTo>
                      <a:pt x="0" y="442912"/>
                      <a:pt x="17859" y="457199"/>
                      <a:pt x="35719" y="471487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Freeform 172"/>
              <p:cNvSpPr/>
              <p:nvPr/>
            </p:nvSpPr>
            <p:spPr>
              <a:xfrm rot="20522468">
                <a:off x="6776498" y="1489826"/>
                <a:ext cx="846931" cy="524669"/>
              </a:xfrm>
              <a:custGeom>
                <a:avLst/>
                <a:gdLst>
                  <a:gd name="connsiteX0" fmla="*/ 0 w 846931"/>
                  <a:gd name="connsiteY0" fmla="*/ 0 h 524669"/>
                  <a:gd name="connsiteX1" fmla="*/ 714375 w 846931"/>
                  <a:gd name="connsiteY1" fmla="*/ 485775 h 524669"/>
                  <a:gd name="connsiteX2" fmla="*/ 795337 w 846931"/>
                  <a:gd name="connsiteY2" fmla="*/ 233362 h 524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46931" h="524669">
                    <a:moveTo>
                      <a:pt x="0" y="0"/>
                    </a:moveTo>
                    <a:cubicBezTo>
                      <a:pt x="290909" y="223440"/>
                      <a:pt x="581819" y="446881"/>
                      <a:pt x="714375" y="485775"/>
                    </a:cubicBezTo>
                    <a:cubicBezTo>
                      <a:pt x="846931" y="524669"/>
                      <a:pt x="780256" y="273843"/>
                      <a:pt x="795337" y="233362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" name="Freeform 173"/>
              <p:cNvSpPr/>
              <p:nvPr/>
            </p:nvSpPr>
            <p:spPr>
              <a:xfrm rot="20522468">
                <a:off x="6724110" y="1294563"/>
                <a:ext cx="676275" cy="627857"/>
              </a:xfrm>
              <a:custGeom>
                <a:avLst/>
                <a:gdLst>
                  <a:gd name="connsiteX0" fmla="*/ 676275 w 676275"/>
                  <a:gd name="connsiteY0" fmla="*/ 0 h 627857"/>
                  <a:gd name="connsiteX1" fmla="*/ 409575 w 676275"/>
                  <a:gd name="connsiteY1" fmla="*/ 261938 h 627857"/>
                  <a:gd name="connsiteX2" fmla="*/ 428625 w 676275"/>
                  <a:gd name="connsiteY2" fmla="*/ 347663 h 627857"/>
                  <a:gd name="connsiteX3" fmla="*/ 485775 w 676275"/>
                  <a:gd name="connsiteY3" fmla="*/ 538163 h 627857"/>
                  <a:gd name="connsiteX4" fmla="*/ 328613 w 676275"/>
                  <a:gd name="connsiteY4" fmla="*/ 614363 h 627857"/>
                  <a:gd name="connsiteX5" fmla="*/ 0 w 676275"/>
                  <a:gd name="connsiteY5" fmla="*/ 619125 h 62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275" h="627857">
                    <a:moveTo>
                      <a:pt x="676275" y="0"/>
                    </a:moveTo>
                    <a:cubicBezTo>
                      <a:pt x="563562" y="101997"/>
                      <a:pt x="450850" y="203994"/>
                      <a:pt x="409575" y="261938"/>
                    </a:cubicBezTo>
                    <a:cubicBezTo>
                      <a:pt x="368300" y="319882"/>
                      <a:pt x="415925" y="301626"/>
                      <a:pt x="428625" y="347663"/>
                    </a:cubicBezTo>
                    <a:cubicBezTo>
                      <a:pt x="441325" y="393700"/>
                      <a:pt x="502444" y="493713"/>
                      <a:pt x="485775" y="538163"/>
                    </a:cubicBezTo>
                    <a:cubicBezTo>
                      <a:pt x="469106" y="582613"/>
                      <a:pt x="409575" y="600869"/>
                      <a:pt x="328613" y="614363"/>
                    </a:cubicBezTo>
                    <a:cubicBezTo>
                      <a:pt x="247651" y="627857"/>
                      <a:pt x="123825" y="623491"/>
                      <a:pt x="0" y="619125"/>
                    </a:cubicBezTo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5" name="Freeform 174"/>
              <p:cNvSpPr/>
              <p:nvPr/>
            </p:nvSpPr>
            <p:spPr>
              <a:xfrm>
                <a:off x="6602666" y="1185025"/>
                <a:ext cx="1152236" cy="692728"/>
              </a:xfrm>
              <a:custGeom>
                <a:avLst/>
                <a:gdLst>
                  <a:gd name="connsiteX0" fmla="*/ 1152236 w 1152236"/>
                  <a:gd name="connsiteY0" fmla="*/ 0 h 692728"/>
                  <a:gd name="connsiteX1" fmla="*/ 71582 w 1152236"/>
                  <a:gd name="connsiteY1" fmla="*/ 637309 h 692728"/>
                  <a:gd name="connsiteX2" fmla="*/ 722745 w 1152236"/>
                  <a:gd name="connsiteY2" fmla="*/ 138546 h 692728"/>
                  <a:gd name="connsiteX3" fmla="*/ 1082964 w 1152236"/>
                  <a:gd name="connsiteY3" fmla="*/ 498764 h 692728"/>
                  <a:gd name="connsiteX4" fmla="*/ 459509 w 1152236"/>
                  <a:gd name="connsiteY4" fmla="*/ 651164 h 692728"/>
                  <a:gd name="connsiteX5" fmla="*/ 708891 w 1152236"/>
                  <a:gd name="connsiteY5" fmla="*/ 249382 h 692728"/>
                  <a:gd name="connsiteX6" fmla="*/ 916709 w 1152236"/>
                  <a:gd name="connsiteY6" fmla="*/ 83128 h 692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52236" h="692728">
                    <a:moveTo>
                      <a:pt x="1152236" y="0"/>
                    </a:moveTo>
                    <a:cubicBezTo>
                      <a:pt x="647700" y="307109"/>
                      <a:pt x="143164" y="614218"/>
                      <a:pt x="71582" y="637309"/>
                    </a:cubicBezTo>
                    <a:cubicBezTo>
                      <a:pt x="0" y="660400"/>
                      <a:pt x="554181" y="161637"/>
                      <a:pt x="722745" y="138546"/>
                    </a:cubicBezTo>
                    <a:cubicBezTo>
                      <a:pt x="891309" y="115455"/>
                      <a:pt x="1126837" y="413328"/>
                      <a:pt x="1082964" y="498764"/>
                    </a:cubicBezTo>
                    <a:cubicBezTo>
                      <a:pt x="1039091" y="584200"/>
                      <a:pt x="521854" y="692728"/>
                      <a:pt x="459509" y="651164"/>
                    </a:cubicBezTo>
                    <a:cubicBezTo>
                      <a:pt x="397164" y="609600"/>
                      <a:pt x="632691" y="344055"/>
                      <a:pt x="708891" y="249382"/>
                    </a:cubicBezTo>
                    <a:cubicBezTo>
                      <a:pt x="785091" y="154709"/>
                      <a:pt x="850900" y="118918"/>
                      <a:pt x="916709" y="83128"/>
                    </a:cubicBezTo>
                  </a:path>
                </a:pathLst>
              </a:custGeom>
              <a:solidFill>
                <a:srgbClr val="00B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76" name="Freeform 175"/>
          <p:cNvSpPr/>
          <p:nvPr/>
        </p:nvSpPr>
        <p:spPr>
          <a:xfrm>
            <a:off x="7929586" y="1000108"/>
            <a:ext cx="817419" cy="902854"/>
          </a:xfrm>
          <a:custGeom>
            <a:avLst/>
            <a:gdLst>
              <a:gd name="connsiteX0" fmla="*/ 198582 w 817419"/>
              <a:gd name="connsiteY0" fmla="*/ 344054 h 902854"/>
              <a:gd name="connsiteX1" fmla="*/ 323273 w 817419"/>
              <a:gd name="connsiteY1" fmla="*/ 718127 h 902854"/>
              <a:gd name="connsiteX2" fmla="*/ 489527 w 817419"/>
              <a:gd name="connsiteY2" fmla="*/ 316345 h 902854"/>
              <a:gd name="connsiteX3" fmla="*/ 586509 w 817419"/>
              <a:gd name="connsiteY3" fmla="*/ 136236 h 902854"/>
              <a:gd name="connsiteX4" fmla="*/ 572655 w 817419"/>
              <a:gd name="connsiteY4" fmla="*/ 815109 h 902854"/>
              <a:gd name="connsiteX5" fmla="*/ 475673 w 817419"/>
              <a:gd name="connsiteY5" fmla="*/ 662709 h 902854"/>
              <a:gd name="connsiteX6" fmla="*/ 309418 w 817419"/>
              <a:gd name="connsiteY6" fmla="*/ 260927 h 902854"/>
              <a:gd name="connsiteX7" fmla="*/ 254000 w 817419"/>
              <a:gd name="connsiteY7" fmla="*/ 11545 h 902854"/>
              <a:gd name="connsiteX8" fmla="*/ 434109 w 817419"/>
              <a:gd name="connsiteY8" fmla="*/ 191654 h 902854"/>
              <a:gd name="connsiteX9" fmla="*/ 337127 w 817419"/>
              <a:gd name="connsiteY9" fmla="*/ 288636 h 902854"/>
              <a:gd name="connsiteX10" fmla="*/ 101600 w 817419"/>
              <a:gd name="connsiteY10" fmla="*/ 441036 h 902854"/>
              <a:gd name="connsiteX11" fmla="*/ 170873 w 817419"/>
              <a:gd name="connsiteY11" fmla="*/ 635000 h 902854"/>
              <a:gd name="connsiteX12" fmla="*/ 725055 w 817419"/>
              <a:gd name="connsiteY12" fmla="*/ 344054 h 902854"/>
              <a:gd name="connsiteX13" fmla="*/ 725055 w 817419"/>
              <a:gd name="connsiteY13" fmla="*/ 621145 h 902854"/>
              <a:gd name="connsiteX14" fmla="*/ 655782 w 817419"/>
              <a:gd name="connsiteY14" fmla="*/ 662709 h 902854"/>
              <a:gd name="connsiteX15" fmla="*/ 586509 w 817419"/>
              <a:gd name="connsiteY15" fmla="*/ 468745 h 902854"/>
              <a:gd name="connsiteX16" fmla="*/ 434109 w 817419"/>
              <a:gd name="connsiteY16" fmla="*/ 219363 h 902854"/>
              <a:gd name="connsiteX17" fmla="*/ 73891 w 817419"/>
              <a:gd name="connsiteY17" fmla="*/ 177800 h 902854"/>
              <a:gd name="connsiteX18" fmla="*/ 267855 w 817419"/>
              <a:gd name="connsiteY18" fmla="*/ 413327 h 902854"/>
              <a:gd name="connsiteX19" fmla="*/ 350982 w 817419"/>
              <a:gd name="connsiteY19" fmla="*/ 773545 h 902854"/>
              <a:gd name="connsiteX20" fmla="*/ 350982 w 817419"/>
              <a:gd name="connsiteY20" fmla="*/ 787400 h 902854"/>
              <a:gd name="connsiteX21" fmla="*/ 157018 w 817419"/>
              <a:gd name="connsiteY21" fmla="*/ 731982 h 902854"/>
              <a:gd name="connsiteX22" fmla="*/ 517236 w 817419"/>
              <a:gd name="connsiteY22" fmla="*/ 482600 h 902854"/>
              <a:gd name="connsiteX23" fmla="*/ 669636 w 817419"/>
              <a:gd name="connsiteY23" fmla="*/ 260927 h 902854"/>
              <a:gd name="connsiteX24" fmla="*/ 434109 w 817419"/>
              <a:gd name="connsiteY24" fmla="*/ 219363 h 902854"/>
              <a:gd name="connsiteX25" fmla="*/ 420255 w 817419"/>
              <a:gd name="connsiteY25" fmla="*/ 524163 h 902854"/>
              <a:gd name="connsiteX26" fmla="*/ 503382 w 817419"/>
              <a:gd name="connsiteY26" fmla="*/ 690418 h 902854"/>
              <a:gd name="connsiteX27" fmla="*/ 475673 w 817419"/>
              <a:gd name="connsiteY27" fmla="*/ 842818 h 902854"/>
              <a:gd name="connsiteX28" fmla="*/ 378691 w 817419"/>
              <a:gd name="connsiteY28" fmla="*/ 828963 h 902854"/>
              <a:gd name="connsiteX29" fmla="*/ 655782 w 817419"/>
              <a:gd name="connsiteY29" fmla="*/ 482600 h 902854"/>
              <a:gd name="connsiteX30" fmla="*/ 725055 w 817419"/>
              <a:gd name="connsiteY30" fmla="*/ 260927 h 902854"/>
              <a:gd name="connsiteX31" fmla="*/ 669636 w 817419"/>
              <a:gd name="connsiteY31" fmla="*/ 219363 h 902854"/>
              <a:gd name="connsiteX32" fmla="*/ 447964 w 817419"/>
              <a:gd name="connsiteY32" fmla="*/ 94672 h 902854"/>
              <a:gd name="connsiteX33" fmla="*/ 254000 w 817419"/>
              <a:gd name="connsiteY33" fmla="*/ 344054 h 902854"/>
              <a:gd name="connsiteX34" fmla="*/ 32327 w 817419"/>
              <a:gd name="connsiteY34" fmla="*/ 524163 h 902854"/>
              <a:gd name="connsiteX35" fmla="*/ 115455 w 817419"/>
              <a:gd name="connsiteY35" fmla="*/ 330200 h 902854"/>
              <a:gd name="connsiteX36" fmla="*/ 267855 w 817419"/>
              <a:gd name="connsiteY36" fmla="*/ 316345 h 902854"/>
              <a:gd name="connsiteX37" fmla="*/ 420255 w 817419"/>
              <a:gd name="connsiteY37" fmla="*/ 538018 h 902854"/>
              <a:gd name="connsiteX38" fmla="*/ 558800 w 817419"/>
              <a:gd name="connsiteY38" fmla="*/ 648854 h 902854"/>
              <a:gd name="connsiteX39" fmla="*/ 697346 w 817419"/>
              <a:gd name="connsiteY39" fmla="*/ 635000 h 902854"/>
              <a:gd name="connsiteX40" fmla="*/ 697346 w 817419"/>
              <a:gd name="connsiteY40" fmla="*/ 371763 h 902854"/>
              <a:gd name="connsiteX41" fmla="*/ 447964 w 817419"/>
              <a:gd name="connsiteY41" fmla="*/ 288636 h 902854"/>
              <a:gd name="connsiteX42" fmla="*/ 212436 w 817419"/>
              <a:gd name="connsiteY42" fmla="*/ 219363 h 902854"/>
              <a:gd name="connsiteX43" fmla="*/ 212436 w 817419"/>
              <a:gd name="connsiteY43" fmla="*/ 108527 h 902854"/>
              <a:gd name="connsiteX44" fmla="*/ 364836 w 817419"/>
              <a:gd name="connsiteY44" fmla="*/ 163945 h 902854"/>
              <a:gd name="connsiteX45" fmla="*/ 309418 w 817419"/>
              <a:gd name="connsiteY45" fmla="*/ 357909 h 902854"/>
              <a:gd name="connsiteX46" fmla="*/ 46182 w 817419"/>
              <a:gd name="connsiteY46" fmla="*/ 648854 h 902854"/>
              <a:gd name="connsiteX47" fmla="*/ 32327 w 817419"/>
              <a:gd name="connsiteY47" fmla="*/ 676563 h 902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817419" h="902854">
                <a:moveTo>
                  <a:pt x="198582" y="344054"/>
                </a:moveTo>
                <a:cubicBezTo>
                  <a:pt x="236682" y="533399"/>
                  <a:pt x="274782" y="722745"/>
                  <a:pt x="323273" y="718127"/>
                </a:cubicBezTo>
                <a:cubicBezTo>
                  <a:pt x="371764" y="713509"/>
                  <a:pt x="445654" y="413327"/>
                  <a:pt x="489527" y="316345"/>
                </a:cubicBezTo>
                <a:cubicBezTo>
                  <a:pt x="533400" y="219363"/>
                  <a:pt x="572654" y="53109"/>
                  <a:pt x="586509" y="136236"/>
                </a:cubicBezTo>
                <a:cubicBezTo>
                  <a:pt x="600364" y="219363"/>
                  <a:pt x="591128" y="727364"/>
                  <a:pt x="572655" y="815109"/>
                </a:cubicBezTo>
                <a:cubicBezTo>
                  <a:pt x="554182" y="902854"/>
                  <a:pt x="519546" y="755073"/>
                  <a:pt x="475673" y="662709"/>
                </a:cubicBezTo>
                <a:cubicBezTo>
                  <a:pt x="431800" y="570345"/>
                  <a:pt x="346364" y="369454"/>
                  <a:pt x="309418" y="260927"/>
                </a:cubicBezTo>
                <a:cubicBezTo>
                  <a:pt x="272473" y="152400"/>
                  <a:pt x="233218" y="23091"/>
                  <a:pt x="254000" y="11545"/>
                </a:cubicBezTo>
                <a:cubicBezTo>
                  <a:pt x="274782" y="0"/>
                  <a:pt x="420255" y="145472"/>
                  <a:pt x="434109" y="191654"/>
                </a:cubicBezTo>
                <a:cubicBezTo>
                  <a:pt x="447963" y="237836"/>
                  <a:pt x="392545" y="247072"/>
                  <a:pt x="337127" y="288636"/>
                </a:cubicBezTo>
                <a:cubicBezTo>
                  <a:pt x="281709" y="330200"/>
                  <a:pt x="129309" y="383309"/>
                  <a:pt x="101600" y="441036"/>
                </a:cubicBezTo>
                <a:cubicBezTo>
                  <a:pt x="73891" y="498763"/>
                  <a:pt x="66964" y="651164"/>
                  <a:pt x="170873" y="635000"/>
                </a:cubicBezTo>
                <a:cubicBezTo>
                  <a:pt x="274782" y="618836"/>
                  <a:pt x="632691" y="346363"/>
                  <a:pt x="725055" y="344054"/>
                </a:cubicBezTo>
                <a:cubicBezTo>
                  <a:pt x="817419" y="341745"/>
                  <a:pt x="736600" y="568036"/>
                  <a:pt x="725055" y="621145"/>
                </a:cubicBezTo>
                <a:cubicBezTo>
                  <a:pt x="713510" y="674254"/>
                  <a:pt x="678873" y="688109"/>
                  <a:pt x="655782" y="662709"/>
                </a:cubicBezTo>
                <a:cubicBezTo>
                  <a:pt x="632691" y="637309"/>
                  <a:pt x="623455" y="542636"/>
                  <a:pt x="586509" y="468745"/>
                </a:cubicBezTo>
                <a:cubicBezTo>
                  <a:pt x="549564" y="394854"/>
                  <a:pt x="519545" y="267854"/>
                  <a:pt x="434109" y="219363"/>
                </a:cubicBezTo>
                <a:cubicBezTo>
                  <a:pt x="348673" y="170872"/>
                  <a:pt x="101600" y="145473"/>
                  <a:pt x="73891" y="177800"/>
                </a:cubicBezTo>
                <a:cubicBezTo>
                  <a:pt x="46182" y="210127"/>
                  <a:pt x="221673" y="314036"/>
                  <a:pt x="267855" y="413327"/>
                </a:cubicBezTo>
                <a:cubicBezTo>
                  <a:pt x="314037" y="512618"/>
                  <a:pt x="337127" y="711199"/>
                  <a:pt x="350982" y="773545"/>
                </a:cubicBezTo>
                <a:cubicBezTo>
                  <a:pt x="364837" y="835891"/>
                  <a:pt x="383309" y="794327"/>
                  <a:pt x="350982" y="787400"/>
                </a:cubicBezTo>
                <a:cubicBezTo>
                  <a:pt x="318655" y="780473"/>
                  <a:pt x="129309" y="782782"/>
                  <a:pt x="157018" y="731982"/>
                </a:cubicBezTo>
                <a:cubicBezTo>
                  <a:pt x="184727" y="681182"/>
                  <a:pt x="431800" y="561109"/>
                  <a:pt x="517236" y="482600"/>
                </a:cubicBezTo>
                <a:cubicBezTo>
                  <a:pt x="602672" y="404091"/>
                  <a:pt x="683490" y="304800"/>
                  <a:pt x="669636" y="260927"/>
                </a:cubicBezTo>
                <a:cubicBezTo>
                  <a:pt x="655782" y="217054"/>
                  <a:pt x="475672" y="175490"/>
                  <a:pt x="434109" y="219363"/>
                </a:cubicBezTo>
                <a:cubicBezTo>
                  <a:pt x="392546" y="263236"/>
                  <a:pt x="408710" y="445654"/>
                  <a:pt x="420255" y="524163"/>
                </a:cubicBezTo>
                <a:cubicBezTo>
                  <a:pt x="431800" y="602672"/>
                  <a:pt x="494146" y="637309"/>
                  <a:pt x="503382" y="690418"/>
                </a:cubicBezTo>
                <a:cubicBezTo>
                  <a:pt x="512618" y="743527"/>
                  <a:pt x="496455" y="819727"/>
                  <a:pt x="475673" y="842818"/>
                </a:cubicBezTo>
                <a:cubicBezTo>
                  <a:pt x="454891" y="865909"/>
                  <a:pt x="348673" y="888999"/>
                  <a:pt x="378691" y="828963"/>
                </a:cubicBezTo>
                <a:cubicBezTo>
                  <a:pt x="408709" y="768927"/>
                  <a:pt x="598055" y="577273"/>
                  <a:pt x="655782" y="482600"/>
                </a:cubicBezTo>
                <a:cubicBezTo>
                  <a:pt x="713509" y="387927"/>
                  <a:pt x="722746" y="304800"/>
                  <a:pt x="725055" y="260927"/>
                </a:cubicBezTo>
                <a:cubicBezTo>
                  <a:pt x="727364" y="217054"/>
                  <a:pt x="715818" y="247072"/>
                  <a:pt x="669636" y="219363"/>
                </a:cubicBezTo>
                <a:cubicBezTo>
                  <a:pt x="623454" y="191654"/>
                  <a:pt x="517237" y="73890"/>
                  <a:pt x="447964" y="94672"/>
                </a:cubicBezTo>
                <a:cubicBezTo>
                  <a:pt x="378691" y="115454"/>
                  <a:pt x="323273" y="272472"/>
                  <a:pt x="254000" y="344054"/>
                </a:cubicBezTo>
                <a:cubicBezTo>
                  <a:pt x="184727" y="415636"/>
                  <a:pt x="55418" y="526472"/>
                  <a:pt x="32327" y="524163"/>
                </a:cubicBezTo>
                <a:cubicBezTo>
                  <a:pt x="9236" y="521854"/>
                  <a:pt x="76200" y="364836"/>
                  <a:pt x="115455" y="330200"/>
                </a:cubicBezTo>
                <a:cubicBezTo>
                  <a:pt x="154710" y="295564"/>
                  <a:pt x="217055" y="281709"/>
                  <a:pt x="267855" y="316345"/>
                </a:cubicBezTo>
                <a:cubicBezTo>
                  <a:pt x="318655" y="350981"/>
                  <a:pt x="371764" y="482600"/>
                  <a:pt x="420255" y="538018"/>
                </a:cubicBezTo>
                <a:cubicBezTo>
                  <a:pt x="468746" y="593436"/>
                  <a:pt x="512618" y="632690"/>
                  <a:pt x="558800" y="648854"/>
                </a:cubicBezTo>
                <a:cubicBezTo>
                  <a:pt x="604982" y="665018"/>
                  <a:pt x="674255" y="681182"/>
                  <a:pt x="697346" y="635000"/>
                </a:cubicBezTo>
                <a:cubicBezTo>
                  <a:pt x="720437" y="588818"/>
                  <a:pt x="738910" y="429490"/>
                  <a:pt x="697346" y="371763"/>
                </a:cubicBezTo>
                <a:cubicBezTo>
                  <a:pt x="655782" y="314036"/>
                  <a:pt x="528782" y="314036"/>
                  <a:pt x="447964" y="288636"/>
                </a:cubicBezTo>
                <a:cubicBezTo>
                  <a:pt x="367146" y="263236"/>
                  <a:pt x="251691" y="249381"/>
                  <a:pt x="212436" y="219363"/>
                </a:cubicBezTo>
                <a:cubicBezTo>
                  <a:pt x="173181" y="189345"/>
                  <a:pt x="187036" y="117763"/>
                  <a:pt x="212436" y="108527"/>
                </a:cubicBezTo>
                <a:cubicBezTo>
                  <a:pt x="237836" y="99291"/>
                  <a:pt x="348672" y="122381"/>
                  <a:pt x="364836" y="163945"/>
                </a:cubicBezTo>
                <a:cubicBezTo>
                  <a:pt x="381000" y="205509"/>
                  <a:pt x="362527" y="277091"/>
                  <a:pt x="309418" y="357909"/>
                </a:cubicBezTo>
                <a:cubicBezTo>
                  <a:pt x="256309" y="438727"/>
                  <a:pt x="92364" y="595745"/>
                  <a:pt x="46182" y="648854"/>
                </a:cubicBezTo>
                <a:cubicBezTo>
                  <a:pt x="0" y="701963"/>
                  <a:pt x="16163" y="689263"/>
                  <a:pt x="32327" y="676563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1" name="Group 70"/>
          <p:cNvGrpSpPr/>
          <p:nvPr/>
        </p:nvGrpSpPr>
        <p:grpSpPr>
          <a:xfrm>
            <a:off x="3786182" y="1571612"/>
            <a:ext cx="1643074" cy="1214446"/>
            <a:chOff x="4929190" y="2285992"/>
            <a:chExt cx="1643074" cy="1214446"/>
          </a:xfrm>
        </p:grpSpPr>
        <p:cxnSp>
          <p:nvCxnSpPr>
            <p:cNvPr id="178" name="Elbow Connector 177"/>
            <p:cNvCxnSpPr/>
            <p:nvPr/>
          </p:nvCxnSpPr>
          <p:spPr>
            <a:xfrm>
              <a:off x="5286380" y="2428868"/>
              <a:ext cx="914400" cy="914400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79"/>
            <p:cNvCxnSpPr/>
            <p:nvPr/>
          </p:nvCxnSpPr>
          <p:spPr>
            <a:xfrm rot="10800000">
              <a:off x="5643570" y="2643182"/>
              <a:ext cx="500066" cy="4286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Elbow Connector 186"/>
            <p:cNvCxnSpPr/>
            <p:nvPr/>
          </p:nvCxnSpPr>
          <p:spPr>
            <a:xfrm flipV="1">
              <a:off x="4929190" y="2714620"/>
              <a:ext cx="1143008" cy="42862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Elbow Connector 193"/>
            <p:cNvCxnSpPr/>
            <p:nvPr/>
          </p:nvCxnSpPr>
          <p:spPr>
            <a:xfrm>
              <a:off x="5072066" y="3000372"/>
              <a:ext cx="928694" cy="500066"/>
            </a:xfrm>
            <a:prstGeom prst="bentConnector3">
              <a:avLst>
                <a:gd name="adj1" fmla="val 44033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Elbow Connector 198"/>
            <p:cNvCxnSpPr/>
            <p:nvPr/>
          </p:nvCxnSpPr>
          <p:spPr>
            <a:xfrm flipV="1">
              <a:off x="5143504" y="2500306"/>
              <a:ext cx="1285884" cy="2857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Elbow Connector 200"/>
            <p:cNvCxnSpPr/>
            <p:nvPr/>
          </p:nvCxnSpPr>
          <p:spPr>
            <a:xfrm rot="10800000" flipV="1">
              <a:off x="5286380" y="3000372"/>
              <a:ext cx="1285884" cy="2857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Elbow Connector 202"/>
            <p:cNvCxnSpPr/>
            <p:nvPr/>
          </p:nvCxnSpPr>
          <p:spPr>
            <a:xfrm rot="16200000" flipH="1">
              <a:off x="5429256" y="2571744"/>
              <a:ext cx="642942" cy="64294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Elbow Connector 204"/>
            <p:cNvCxnSpPr/>
            <p:nvPr/>
          </p:nvCxnSpPr>
          <p:spPr>
            <a:xfrm rot="5400000">
              <a:off x="5000628" y="2500306"/>
              <a:ext cx="714380" cy="2857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Elbow Connector 206"/>
            <p:cNvCxnSpPr/>
            <p:nvPr/>
          </p:nvCxnSpPr>
          <p:spPr>
            <a:xfrm rot="10800000" flipV="1">
              <a:off x="5214942" y="2357430"/>
              <a:ext cx="642942" cy="14287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Elbow Connector 208"/>
            <p:cNvCxnSpPr/>
            <p:nvPr/>
          </p:nvCxnSpPr>
          <p:spPr>
            <a:xfrm rot="5400000">
              <a:off x="5250661" y="2464587"/>
              <a:ext cx="1071570" cy="714380"/>
            </a:xfrm>
            <a:prstGeom prst="bentConnector3">
              <a:avLst>
                <a:gd name="adj1" fmla="val 5387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Elbow Connector 210"/>
            <p:cNvCxnSpPr/>
            <p:nvPr/>
          </p:nvCxnSpPr>
          <p:spPr>
            <a:xfrm rot="5400000">
              <a:off x="5179223" y="2464587"/>
              <a:ext cx="857256" cy="64294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Elbow Connector 212"/>
            <p:cNvCxnSpPr/>
            <p:nvPr/>
          </p:nvCxnSpPr>
          <p:spPr>
            <a:xfrm rot="16200000" flipH="1">
              <a:off x="5643570" y="2571744"/>
              <a:ext cx="642942" cy="642942"/>
            </a:xfrm>
            <a:prstGeom prst="bentConnector3">
              <a:avLst>
                <a:gd name="adj1" fmla="val 7370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Elbow Connector 214"/>
            <p:cNvCxnSpPr/>
            <p:nvPr/>
          </p:nvCxnSpPr>
          <p:spPr>
            <a:xfrm rot="16200000" flipH="1">
              <a:off x="5322099" y="2964653"/>
              <a:ext cx="785818" cy="28575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Elbow Connector 216"/>
            <p:cNvCxnSpPr/>
            <p:nvPr/>
          </p:nvCxnSpPr>
          <p:spPr>
            <a:xfrm rot="10800000" flipV="1">
              <a:off x="5143504" y="3214686"/>
              <a:ext cx="1000132" cy="21431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Elbow Connector 218"/>
            <p:cNvCxnSpPr/>
            <p:nvPr/>
          </p:nvCxnSpPr>
          <p:spPr>
            <a:xfrm rot="5400000" flipH="1" flipV="1">
              <a:off x="4893471" y="2536025"/>
              <a:ext cx="1000132" cy="50006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18" name="Picture 2" descr="http://t2.gstatic.com/images?q=tbn:ANd9GcRlpZE5TizEqHpDqSEhBNrb_b_aoDrvX-y40NC-6ovUiw11VSjOrwo5B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000504"/>
            <a:ext cx="925356" cy="785818"/>
          </a:xfrm>
          <a:prstGeom prst="rect">
            <a:avLst/>
          </a:prstGeom>
          <a:noFill/>
        </p:spPr>
      </p:pic>
      <p:pic>
        <p:nvPicPr>
          <p:cNvPr id="9220" name="Picture 4" descr="http://t3.gstatic.com/images?q=tbn:ANd9GcS4ZwO6aGbG6m2tsfklxTNdqBkiM6gBnHUlTn-Ufx2AGQ_PQeSC3621_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929066"/>
            <a:ext cx="642942" cy="824784"/>
          </a:xfrm>
          <a:prstGeom prst="rect">
            <a:avLst/>
          </a:prstGeom>
          <a:noFill/>
        </p:spPr>
      </p:pic>
      <p:pic>
        <p:nvPicPr>
          <p:cNvPr id="9222" name="Picture 6" descr="http://t0.gstatic.com/images?q=tbn:ANd9GcSBk44cy6QT_xyDgTR2wUQVtRbCcxZA4Tz_s0LwTe3WCac2cON9IeGJIoM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4000504"/>
            <a:ext cx="649065" cy="857256"/>
          </a:xfrm>
          <a:prstGeom prst="rect">
            <a:avLst/>
          </a:prstGeom>
          <a:noFill/>
        </p:spPr>
      </p:pic>
      <p:pic>
        <p:nvPicPr>
          <p:cNvPr id="9224" name="Picture 8" descr="http://t2.gstatic.com/images?q=tbn:ANd9GcTNErMf6hpZ_OW-UP6V8UJQcMBeacec6zBh0qLsBbgBe35mBe-uRGOqrtPB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3714752"/>
            <a:ext cx="1238250" cy="828675"/>
          </a:xfrm>
          <a:prstGeom prst="rect">
            <a:avLst/>
          </a:prstGeom>
          <a:noFill/>
        </p:spPr>
      </p:pic>
      <p:pic>
        <p:nvPicPr>
          <p:cNvPr id="9226" name="Picture 10" descr="http://t3.gstatic.com/images?q=tbn:ANd9GcS38XfPOPDW9lQbYfjrGZfMuwz6NeLG0IEmRmOWuF97YTg-uJjFgH11M44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000496" y="4929198"/>
            <a:ext cx="928694" cy="928694"/>
          </a:xfrm>
          <a:prstGeom prst="rect">
            <a:avLst/>
          </a:prstGeom>
          <a:noFill/>
        </p:spPr>
      </p:pic>
      <p:pic>
        <p:nvPicPr>
          <p:cNvPr id="9228" name="Picture 12" descr="See full 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14942" y="5000636"/>
            <a:ext cx="981075" cy="762000"/>
          </a:xfrm>
          <a:prstGeom prst="rect">
            <a:avLst/>
          </a:prstGeom>
          <a:noFill/>
        </p:spPr>
      </p:pic>
      <p:pic>
        <p:nvPicPr>
          <p:cNvPr id="9230" name="Picture 14" descr="http://t1.gstatic.com/images?q=tbn:ANd9GcRs0zpvSyuStVOGYGRpyYtYXRE18e5MOhd9Xn_zj5IgKfEpqT1EveBvlmU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715140" y="4857760"/>
            <a:ext cx="800100" cy="962026"/>
          </a:xfrm>
          <a:prstGeom prst="rect">
            <a:avLst/>
          </a:prstGeom>
          <a:noFill/>
        </p:spPr>
      </p:pic>
      <p:pic>
        <p:nvPicPr>
          <p:cNvPr id="9232" name="Picture 16" descr="http://t3.gstatic.com/images?q=tbn:ANd9GcTFRuKlzi2TQibh4TbAa0jFBt3W1ZXWmDmT3r77pnbidGZtviA_eZCPYF8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715272" y="4643446"/>
            <a:ext cx="838200" cy="1114426"/>
          </a:xfrm>
          <a:prstGeom prst="rect">
            <a:avLst/>
          </a:prstGeom>
          <a:noFill/>
        </p:spPr>
      </p:pic>
      <p:grpSp>
        <p:nvGrpSpPr>
          <p:cNvPr id="68" name="Group 67"/>
          <p:cNvGrpSpPr/>
          <p:nvPr/>
        </p:nvGrpSpPr>
        <p:grpSpPr>
          <a:xfrm>
            <a:off x="3786182" y="714356"/>
            <a:ext cx="943356" cy="809054"/>
            <a:chOff x="3786182" y="714356"/>
            <a:chExt cx="943356" cy="809054"/>
          </a:xfrm>
        </p:grpSpPr>
        <p:sp>
          <p:nvSpPr>
            <p:cNvPr id="85" name="Freeform 84"/>
            <p:cNvSpPr/>
            <p:nvPr/>
          </p:nvSpPr>
          <p:spPr>
            <a:xfrm>
              <a:off x="3929058" y="714356"/>
              <a:ext cx="740664" cy="640080"/>
            </a:xfrm>
            <a:custGeom>
              <a:avLst/>
              <a:gdLst>
                <a:gd name="connsiteX0" fmla="*/ 210312 w 740664"/>
                <a:gd name="connsiteY0" fmla="*/ 0 h 640080"/>
                <a:gd name="connsiteX1" fmla="*/ 45720 w 740664"/>
                <a:gd name="connsiteY1" fmla="*/ 420624 h 640080"/>
                <a:gd name="connsiteX2" fmla="*/ 484632 w 740664"/>
                <a:gd name="connsiteY2" fmla="*/ 557784 h 640080"/>
                <a:gd name="connsiteX3" fmla="*/ 740664 w 740664"/>
                <a:gd name="connsiteY3" fmla="*/ 640080 h 64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664" h="640080">
                  <a:moveTo>
                    <a:pt x="210312" y="0"/>
                  </a:moveTo>
                  <a:cubicBezTo>
                    <a:pt x="105156" y="163830"/>
                    <a:pt x="0" y="327660"/>
                    <a:pt x="45720" y="420624"/>
                  </a:cubicBezTo>
                  <a:cubicBezTo>
                    <a:pt x="91440" y="513588"/>
                    <a:pt x="484632" y="557784"/>
                    <a:pt x="484632" y="557784"/>
                  </a:cubicBezTo>
                  <a:lnTo>
                    <a:pt x="740664" y="640080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786182" y="785794"/>
              <a:ext cx="943356" cy="737616"/>
            </a:xfrm>
            <a:custGeom>
              <a:avLst/>
              <a:gdLst>
                <a:gd name="connsiteX0" fmla="*/ 746760 w 943356"/>
                <a:gd name="connsiteY0" fmla="*/ 6096 h 737616"/>
                <a:gd name="connsiteX1" fmla="*/ 390144 w 943356"/>
                <a:gd name="connsiteY1" fmla="*/ 627888 h 737616"/>
                <a:gd name="connsiteX2" fmla="*/ 15240 w 943356"/>
                <a:gd name="connsiteY2" fmla="*/ 216408 h 737616"/>
                <a:gd name="connsiteX3" fmla="*/ 298704 w 943356"/>
                <a:gd name="connsiteY3" fmla="*/ 289560 h 737616"/>
                <a:gd name="connsiteX4" fmla="*/ 710184 w 943356"/>
                <a:gd name="connsiteY4" fmla="*/ 262128 h 737616"/>
                <a:gd name="connsiteX5" fmla="*/ 554736 w 943356"/>
                <a:gd name="connsiteY5" fmla="*/ 152400 h 737616"/>
                <a:gd name="connsiteX6" fmla="*/ 499872 w 943356"/>
                <a:gd name="connsiteY6" fmla="*/ 445008 h 737616"/>
                <a:gd name="connsiteX7" fmla="*/ 600456 w 943356"/>
                <a:gd name="connsiteY7" fmla="*/ 655320 h 737616"/>
                <a:gd name="connsiteX8" fmla="*/ 929640 w 943356"/>
                <a:gd name="connsiteY8" fmla="*/ 381000 h 737616"/>
                <a:gd name="connsiteX9" fmla="*/ 682752 w 943356"/>
                <a:gd name="connsiteY9" fmla="*/ 289560 h 737616"/>
                <a:gd name="connsiteX10" fmla="*/ 271272 w 943356"/>
                <a:gd name="connsiteY10" fmla="*/ 252984 h 737616"/>
                <a:gd name="connsiteX11" fmla="*/ 252984 w 943356"/>
                <a:gd name="connsiteY11" fmla="*/ 161544 h 737616"/>
                <a:gd name="connsiteX12" fmla="*/ 271272 w 943356"/>
                <a:gd name="connsiteY12" fmla="*/ 435864 h 737616"/>
                <a:gd name="connsiteX13" fmla="*/ 326136 w 943356"/>
                <a:gd name="connsiteY13" fmla="*/ 563880 h 737616"/>
                <a:gd name="connsiteX14" fmla="*/ 755904 w 943356"/>
                <a:gd name="connsiteY14" fmla="*/ 225552 h 737616"/>
                <a:gd name="connsiteX15" fmla="*/ 829056 w 943356"/>
                <a:gd name="connsiteY15" fmla="*/ 79248 h 737616"/>
                <a:gd name="connsiteX16" fmla="*/ 527304 w 943356"/>
                <a:gd name="connsiteY16" fmla="*/ 316992 h 737616"/>
                <a:gd name="connsiteX17" fmla="*/ 518160 w 943356"/>
                <a:gd name="connsiteY17" fmla="*/ 527304 h 737616"/>
                <a:gd name="connsiteX18" fmla="*/ 518160 w 943356"/>
                <a:gd name="connsiteY18" fmla="*/ 737616 h 737616"/>
                <a:gd name="connsiteX19" fmla="*/ 637032 w 943356"/>
                <a:gd name="connsiteY19" fmla="*/ 527304 h 737616"/>
                <a:gd name="connsiteX20" fmla="*/ 755904 w 943356"/>
                <a:gd name="connsiteY20" fmla="*/ 637032 h 737616"/>
                <a:gd name="connsiteX21" fmla="*/ 719328 w 943356"/>
                <a:gd name="connsiteY21" fmla="*/ 316992 h 737616"/>
                <a:gd name="connsiteX22" fmla="*/ 536448 w 943356"/>
                <a:gd name="connsiteY22" fmla="*/ 15240 h 737616"/>
                <a:gd name="connsiteX23" fmla="*/ 362712 w 943356"/>
                <a:gd name="connsiteY23" fmla="*/ 225552 h 737616"/>
                <a:gd name="connsiteX24" fmla="*/ 344424 w 943356"/>
                <a:gd name="connsiteY24" fmla="*/ 445008 h 737616"/>
                <a:gd name="connsiteX25" fmla="*/ 216408 w 943356"/>
                <a:gd name="connsiteY25" fmla="*/ 490728 h 737616"/>
                <a:gd name="connsiteX26" fmla="*/ 106680 w 943356"/>
                <a:gd name="connsiteY26" fmla="*/ 527304 h 737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43356" h="737616">
                  <a:moveTo>
                    <a:pt x="746760" y="6096"/>
                  </a:moveTo>
                  <a:cubicBezTo>
                    <a:pt x="629412" y="299466"/>
                    <a:pt x="512064" y="592836"/>
                    <a:pt x="390144" y="627888"/>
                  </a:cubicBezTo>
                  <a:cubicBezTo>
                    <a:pt x="268224" y="662940"/>
                    <a:pt x="30480" y="272796"/>
                    <a:pt x="15240" y="216408"/>
                  </a:cubicBezTo>
                  <a:cubicBezTo>
                    <a:pt x="0" y="160020"/>
                    <a:pt x="182880" y="281940"/>
                    <a:pt x="298704" y="289560"/>
                  </a:cubicBezTo>
                  <a:cubicBezTo>
                    <a:pt x="414528" y="297180"/>
                    <a:pt x="667512" y="284988"/>
                    <a:pt x="710184" y="262128"/>
                  </a:cubicBezTo>
                  <a:cubicBezTo>
                    <a:pt x="752856" y="239268"/>
                    <a:pt x="589788" y="121920"/>
                    <a:pt x="554736" y="152400"/>
                  </a:cubicBezTo>
                  <a:cubicBezTo>
                    <a:pt x="519684" y="182880"/>
                    <a:pt x="492252" y="361188"/>
                    <a:pt x="499872" y="445008"/>
                  </a:cubicBezTo>
                  <a:cubicBezTo>
                    <a:pt x="507492" y="528828"/>
                    <a:pt x="528828" y="665988"/>
                    <a:pt x="600456" y="655320"/>
                  </a:cubicBezTo>
                  <a:cubicBezTo>
                    <a:pt x="672084" y="644652"/>
                    <a:pt x="915924" y="441960"/>
                    <a:pt x="929640" y="381000"/>
                  </a:cubicBezTo>
                  <a:cubicBezTo>
                    <a:pt x="943356" y="320040"/>
                    <a:pt x="792480" y="310896"/>
                    <a:pt x="682752" y="289560"/>
                  </a:cubicBezTo>
                  <a:cubicBezTo>
                    <a:pt x="573024" y="268224"/>
                    <a:pt x="342900" y="274320"/>
                    <a:pt x="271272" y="252984"/>
                  </a:cubicBezTo>
                  <a:cubicBezTo>
                    <a:pt x="199644" y="231648"/>
                    <a:pt x="252984" y="131064"/>
                    <a:pt x="252984" y="161544"/>
                  </a:cubicBezTo>
                  <a:cubicBezTo>
                    <a:pt x="252984" y="192024"/>
                    <a:pt x="259080" y="368808"/>
                    <a:pt x="271272" y="435864"/>
                  </a:cubicBezTo>
                  <a:cubicBezTo>
                    <a:pt x="283464" y="502920"/>
                    <a:pt x="245364" y="598932"/>
                    <a:pt x="326136" y="563880"/>
                  </a:cubicBezTo>
                  <a:cubicBezTo>
                    <a:pt x="406908" y="528828"/>
                    <a:pt x="672084" y="306324"/>
                    <a:pt x="755904" y="225552"/>
                  </a:cubicBezTo>
                  <a:cubicBezTo>
                    <a:pt x="839724" y="144780"/>
                    <a:pt x="867156" y="64008"/>
                    <a:pt x="829056" y="79248"/>
                  </a:cubicBezTo>
                  <a:cubicBezTo>
                    <a:pt x="790956" y="94488"/>
                    <a:pt x="579120" y="242316"/>
                    <a:pt x="527304" y="316992"/>
                  </a:cubicBezTo>
                  <a:cubicBezTo>
                    <a:pt x="475488" y="391668"/>
                    <a:pt x="519684" y="457200"/>
                    <a:pt x="518160" y="527304"/>
                  </a:cubicBezTo>
                  <a:cubicBezTo>
                    <a:pt x="516636" y="597408"/>
                    <a:pt x="498348" y="737616"/>
                    <a:pt x="518160" y="737616"/>
                  </a:cubicBezTo>
                  <a:cubicBezTo>
                    <a:pt x="537972" y="737616"/>
                    <a:pt x="597408" y="544068"/>
                    <a:pt x="637032" y="527304"/>
                  </a:cubicBezTo>
                  <a:cubicBezTo>
                    <a:pt x="676656" y="510540"/>
                    <a:pt x="742188" y="672084"/>
                    <a:pt x="755904" y="637032"/>
                  </a:cubicBezTo>
                  <a:cubicBezTo>
                    <a:pt x="769620" y="601980"/>
                    <a:pt x="755904" y="420624"/>
                    <a:pt x="719328" y="316992"/>
                  </a:cubicBezTo>
                  <a:cubicBezTo>
                    <a:pt x="682752" y="213360"/>
                    <a:pt x="595884" y="30480"/>
                    <a:pt x="536448" y="15240"/>
                  </a:cubicBezTo>
                  <a:cubicBezTo>
                    <a:pt x="477012" y="0"/>
                    <a:pt x="394716" y="153924"/>
                    <a:pt x="362712" y="225552"/>
                  </a:cubicBezTo>
                  <a:cubicBezTo>
                    <a:pt x="330708" y="297180"/>
                    <a:pt x="368808" y="400812"/>
                    <a:pt x="344424" y="445008"/>
                  </a:cubicBezTo>
                  <a:cubicBezTo>
                    <a:pt x="320040" y="489204"/>
                    <a:pt x="256032" y="477012"/>
                    <a:pt x="216408" y="490728"/>
                  </a:cubicBezTo>
                  <a:cubicBezTo>
                    <a:pt x="176784" y="504444"/>
                    <a:pt x="106680" y="527304"/>
                    <a:pt x="106680" y="527304"/>
                  </a:cubicBezTo>
                </a:path>
              </a:pathLst>
            </a:custGeom>
            <a:solidFill>
              <a:srgbClr val="FF000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Freeform 62"/>
          <p:cNvSpPr/>
          <p:nvPr/>
        </p:nvSpPr>
        <p:spPr>
          <a:xfrm>
            <a:off x="4929190" y="428604"/>
            <a:ext cx="990599" cy="967509"/>
          </a:xfrm>
          <a:custGeom>
            <a:avLst/>
            <a:gdLst>
              <a:gd name="connsiteX0" fmla="*/ 203200 w 990599"/>
              <a:gd name="connsiteY0" fmla="*/ 517237 h 967509"/>
              <a:gd name="connsiteX1" fmla="*/ 646545 w 990599"/>
              <a:gd name="connsiteY1" fmla="*/ 267855 h 967509"/>
              <a:gd name="connsiteX2" fmla="*/ 397163 w 990599"/>
              <a:gd name="connsiteY2" fmla="*/ 669637 h 967509"/>
              <a:gd name="connsiteX3" fmla="*/ 36945 w 990599"/>
              <a:gd name="connsiteY3" fmla="*/ 752764 h 967509"/>
              <a:gd name="connsiteX4" fmla="*/ 175491 w 990599"/>
              <a:gd name="connsiteY4" fmla="*/ 628073 h 967509"/>
              <a:gd name="connsiteX5" fmla="*/ 424873 w 990599"/>
              <a:gd name="connsiteY5" fmla="*/ 697346 h 967509"/>
              <a:gd name="connsiteX6" fmla="*/ 355600 w 990599"/>
              <a:gd name="connsiteY6" fmla="*/ 309419 h 967509"/>
              <a:gd name="connsiteX7" fmla="*/ 618836 w 990599"/>
              <a:gd name="connsiteY7" fmla="*/ 738909 h 967509"/>
              <a:gd name="connsiteX8" fmla="*/ 549563 w 990599"/>
              <a:gd name="connsiteY8" fmla="*/ 184728 h 967509"/>
              <a:gd name="connsiteX9" fmla="*/ 286327 w 990599"/>
              <a:gd name="connsiteY9" fmla="*/ 295564 h 967509"/>
              <a:gd name="connsiteX10" fmla="*/ 272473 w 990599"/>
              <a:gd name="connsiteY10" fmla="*/ 586509 h 967509"/>
              <a:gd name="connsiteX11" fmla="*/ 923636 w 990599"/>
              <a:gd name="connsiteY11" fmla="*/ 531091 h 967509"/>
              <a:gd name="connsiteX12" fmla="*/ 674254 w 990599"/>
              <a:gd name="connsiteY12" fmla="*/ 267855 h 967509"/>
              <a:gd name="connsiteX13" fmla="*/ 327891 w 990599"/>
              <a:gd name="connsiteY13" fmla="*/ 697346 h 967509"/>
              <a:gd name="connsiteX14" fmla="*/ 327891 w 990599"/>
              <a:gd name="connsiteY14" fmla="*/ 960582 h 967509"/>
              <a:gd name="connsiteX15" fmla="*/ 591127 w 990599"/>
              <a:gd name="connsiteY15" fmla="*/ 655782 h 967509"/>
              <a:gd name="connsiteX16" fmla="*/ 591127 w 990599"/>
              <a:gd name="connsiteY16" fmla="*/ 101600 h 967509"/>
              <a:gd name="connsiteX17" fmla="*/ 494145 w 990599"/>
              <a:gd name="connsiteY17" fmla="*/ 46182 h 967509"/>
              <a:gd name="connsiteX18" fmla="*/ 244763 w 990599"/>
              <a:gd name="connsiteY18" fmla="*/ 378691 h 967509"/>
              <a:gd name="connsiteX19" fmla="*/ 369454 w 990599"/>
              <a:gd name="connsiteY19" fmla="*/ 586509 h 967509"/>
              <a:gd name="connsiteX20" fmla="*/ 452582 w 990599"/>
              <a:gd name="connsiteY20" fmla="*/ 614219 h 967509"/>
              <a:gd name="connsiteX21" fmla="*/ 840509 w 990599"/>
              <a:gd name="connsiteY21" fmla="*/ 364837 h 967509"/>
              <a:gd name="connsiteX22" fmla="*/ 854363 w 990599"/>
              <a:gd name="connsiteY22" fmla="*/ 544946 h 967509"/>
              <a:gd name="connsiteX23" fmla="*/ 743527 w 990599"/>
              <a:gd name="connsiteY23" fmla="*/ 697346 h 967509"/>
              <a:gd name="connsiteX24" fmla="*/ 729673 w 990599"/>
              <a:gd name="connsiteY24" fmla="*/ 697346 h 967509"/>
              <a:gd name="connsiteX25" fmla="*/ 729673 w 990599"/>
              <a:gd name="connsiteY25" fmla="*/ 697346 h 967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90599" h="967509">
                <a:moveTo>
                  <a:pt x="203200" y="517237"/>
                </a:moveTo>
                <a:cubicBezTo>
                  <a:pt x="408709" y="379846"/>
                  <a:pt x="614218" y="242455"/>
                  <a:pt x="646545" y="267855"/>
                </a:cubicBezTo>
                <a:cubicBezTo>
                  <a:pt x="678872" y="293255"/>
                  <a:pt x="498763" y="588819"/>
                  <a:pt x="397163" y="669637"/>
                </a:cubicBezTo>
                <a:cubicBezTo>
                  <a:pt x="295563" y="750455"/>
                  <a:pt x="73890" y="759691"/>
                  <a:pt x="36945" y="752764"/>
                </a:cubicBezTo>
                <a:cubicBezTo>
                  <a:pt x="0" y="745837"/>
                  <a:pt x="110836" y="637309"/>
                  <a:pt x="175491" y="628073"/>
                </a:cubicBezTo>
                <a:cubicBezTo>
                  <a:pt x="240146" y="618837"/>
                  <a:pt x="394855" y="750455"/>
                  <a:pt x="424873" y="697346"/>
                </a:cubicBezTo>
                <a:cubicBezTo>
                  <a:pt x="454891" y="644237"/>
                  <a:pt x="323273" y="302492"/>
                  <a:pt x="355600" y="309419"/>
                </a:cubicBezTo>
                <a:cubicBezTo>
                  <a:pt x="387927" y="316346"/>
                  <a:pt x="586509" y="759691"/>
                  <a:pt x="618836" y="738909"/>
                </a:cubicBezTo>
                <a:cubicBezTo>
                  <a:pt x="651163" y="718127"/>
                  <a:pt x="604981" y="258619"/>
                  <a:pt x="549563" y="184728"/>
                </a:cubicBezTo>
                <a:cubicBezTo>
                  <a:pt x="494145" y="110837"/>
                  <a:pt x="332509" y="228601"/>
                  <a:pt x="286327" y="295564"/>
                </a:cubicBezTo>
                <a:cubicBezTo>
                  <a:pt x="240145" y="362527"/>
                  <a:pt x="166255" y="547255"/>
                  <a:pt x="272473" y="586509"/>
                </a:cubicBezTo>
                <a:cubicBezTo>
                  <a:pt x="378691" y="625763"/>
                  <a:pt x="856673" y="584200"/>
                  <a:pt x="923636" y="531091"/>
                </a:cubicBezTo>
                <a:cubicBezTo>
                  <a:pt x="990599" y="477982"/>
                  <a:pt x="773545" y="240146"/>
                  <a:pt x="674254" y="267855"/>
                </a:cubicBezTo>
                <a:cubicBezTo>
                  <a:pt x="574963" y="295564"/>
                  <a:pt x="385618" y="581892"/>
                  <a:pt x="327891" y="697346"/>
                </a:cubicBezTo>
                <a:cubicBezTo>
                  <a:pt x="270164" y="812800"/>
                  <a:pt x="284018" y="967509"/>
                  <a:pt x="327891" y="960582"/>
                </a:cubicBezTo>
                <a:cubicBezTo>
                  <a:pt x="371764" y="953655"/>
                  <a:pt x="547254" y="798946"/>
                  <a:pt x="591127" y="655782"/>
                </a:cubicBezTo>
                <a:cubicBezTo>
                  <a:pt x="635000" y="512618"/>
                  <a:pt x="607291" y="203200"/>
                  <a:pt x="591127" y="101600"/>
                </a:cubicBezTo>
                <a:cubicBezTo>
                  <a:pt x="574963" y="0"/>
                  <a:pt x="551872" y="0"/>
                  <a:pt x="494145" y="46182"/>
                </a:cubicBezTo>
                <a:cubicBezTo>
                  <a:pt x="436418" y="92364"/>
                  <a:pt x="265545" y="288637"/>
                  <a:pt x="244763" y="378691"/>
                </a:cubicBezTo>
                <a:cubicBezTo>
                  <a:pt x="223981" y="468746"/>
                  <a:pt x="334818" y="547254"/>
                  <a:pt x="369454" y="586509"/>
                </a:cubicBezTo>
                <a:cubicBezTo>
                  <a:pt x="404090" y="625764"/>
                  <a:pt x="374073" y="651164"/>
                  <a:pt x="452582" y="614219"/>
                </a:cubicBezTo>
                <a:cubicBezTo>
                  <a:pt x="531091" y="577274"/>
                  <a:pt x="773546" y="376382"/>
                  <a:pt x="840509" y="364837"/>
                </a:cubicBezTo>
                <a:cubicBezTo>
                  <a:pt x="907472" y="353292"/>
                  <a:pt x="870527" y="489528"/>
                  <a:pt x="854363" y="544946"/>
                </a:cubicBezTo>
                <a:cubicBezTo>
                  <a:pt x="838199" y="600364"/>
                  <a:pt x="764309" y="671946"/>
                  <a:pt x="743527" y="697346"/>
                </a:cubicBezTo>
                <a:cubicBezTo>
                  <a:pt x="722745" y="722746"/>
                  <a:pt x="729673" y="697346"/>
                  <a:pt x="729673" y="697346"/>
                </a:cubicBezTo>
                <a:lnTo>
                  <a:pt x="729673" y="697346"/>
                </a:lnTo>
              </a:path>
            </a:pathLst>
          </a:custGeom>
          <a:solidFill>
            <a:schemeClr val="tx2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6786546" y="6211669"/>
            <a:ext cx="235745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PAGE 9 OF </a:t>
            </a:r>
          </a:p>
          <a:p>
            <a:pPr algn="ctr"/>
            <a:r>
              <a:rPr lang="en-GB" b="1" i="1" dirty="0" smtClean="0"/>
              <a:t>YOUR FOLDER</a:t>
            </a:r>
            <a:endParaRPr lang="en-GB" b="1" i="1" dirty="0"/>
          </a:p>
        </p:txBody>
      </p:sp>
      <p:sp>
        <p:nvSpPr>
          <p:cNvPr id="73" name="Freeform 72"/>
          <p:cNvSpPr/>
          <p:nvPr/>
        </p:nvSpPr>
        <p:spPr>
          <a:xfrm>
            <a:off x="5572132" y="1857364"/>
            <a:ext cx="969818" cy="729672"/>
          </a:xfrm>
          <a:custGeom>
            <a:avLst/>
            <a:gdLst>
              <a:gd name="connsiteX0" fmla="*/ 367145 w 969818"/>
              <a:gd name="connsiteY0" fmla="*/ 0 h 729672"/>
              <a:gd name="connsiteX1" fmla="*/ 242454 w 969818"/>
              <a:gd name="connsiteY1" fmla="*/ 360218 h 729672"/>
              <a:gd name="connsiteX2" fmla="*/ 187036 w 969818"/>
              <a:gd name="connsiteY2" fmla="*/ 304800 h 729672"/>
              <a:gd name="connsiteX3" fmla="*/ 6927 w 969818"/>
              <a:gd name="connsiteY3" fmla="*/ 415636 h 729672"/>
              <a:gd name="connsiteX4" fmla="*/ 145472 w 969818"/>
              <a:gd name="connsiteY4" fmla="*/ 706581 h 729672"/>
              <a:gd name="connsiteX5" fmla="*/ 588818 w 969818"/>
              <a:gd name="connsiteY5" fmla="*/ 554181 h 729672"/>
              <a:gd name="connsiteX6" fmla="*/ 879763 w 969818"/>
              <a:gd name="connsiteY6" fmla="*/ 623454 h 729672"/>
              <a:gd name="connsiteX7" fmla="*/ 962891 w 969818"/>
              <a:gd name="connsiteY7" fmla="*/ 415636 h 729672"/>
              <a:gd name="connsiteX8" fmla="*/ 921327 w 969818"/>
              <a:gd name="connsiteY8" fmla="*/ 124690 h 729672"/>
              <a:gd name="connsiteX9" fmla="*/ 921327 w 969818"/>
              <a:gd name="connsiteY9" fmla="*/ 124690 h 729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9818" h="729672">
                <a:moveTo>
                  <a:pt x="367145" y="0"/>
                </a:moveTo>
                <a:cubicBezTo>
                  <a:pt x="319808" y="154709"/>
                  <a:pt x="272472" y="309418"/>
                  <a:pt x="242454" y="360218"/>
                </a:cubicBezTo>
                <a:cubicBezTo>
                  <a:pt x="212436" y="411018"/>
                  <a:pt x="226291" y="295564"/>
                  <a:pt x="187036" y="304800"/>
                </a:cubicBezTo>
                <a:cubicBezTo>
                  <a:pt x="147781" y="314036"/>
                  <a:pt x="13854" y="348673"/>
                  <a:pt x="6927" y="415636"/>
                </a:cubicBezTo>
                <a:cubicBezTo>
                  <a:pt x="0" y="482599"/>
                  <a:pt x="48490" y="683490"/>
                  <a:pt x="145472" y="706581"/>
                </a:cubicBezTo>
                <a:cubicBezTo>
                  <a:pt x="242454" y="729672"/>
                  <a:pt x="466436" y="568035"/>
                  <a:pt x="588818" y="554181"/>
                </a:cubicBezTo>
                <a:cubicBezTo>
                  <a:pt x="711200" y="540327"/>
                  <a:pt x="817418" y="646545"/>
                  <a:pt x="879763" y="623454"/>
                </a:cubicBezTo>
                <a:cubicBezTo>
                  <a:pt x="942108" y="600363"/>
                  <a:pt x="955964" y="498763"/>
                  <a:pt x="962891" y="415636"/>
                </a:cubicBezTo>
                <a:cubicBezTo>
                  <a:pt x="969818" y="332509"/>
                  <a:pt x="921327" y="124690"/>
                  <a:pt x="921327" y="124690"/>
                </a:cubicBezTo>
                <a:lnTo>
                  <a:pt x="921327" y="124690"/>
                </a:lnTo>
              </a:path>
            </a:pathLst>
          </a:cu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4" name="Picture 73" descr="SMASH DESIGN Q PAPER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286380" y="2714620"/>
            <a:ext cx="1524011" cy="1143008"/>
          </a:xfrm>
          <a:prstGeom prst="rect">
            <a:avLst/>
          </a:prstGeom>
        </p:spPr>
      </p:pic>
      <p:sp>
        <p:nvSpPr>
          <p:cNvPr id="78" name="Freeform 77"/>
          <p:cNvSpPr/>
          <p:nvPr/>
        </p:nvSpPr>
        <p:spPr>
          <a:xfrm>
            <a:off x="6970711" y="2786063"/>
            <a:ext cx="1135063" cy="607219"/>
          </a:xfrm>
          <a:custGeom>
            <a:avLst/>
            <a:gdLst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325437 w 1135062"/>
              <a:gd name="connsiteY12" fmla="*/ 0 h 607219"/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182529 w 1135062"/>
              <a:gd name="connsiteY12" fmla="*/ 0 h 607219"/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182529 w 1135062"/>
              <a:gd name="connsiteY12" fmla="*/ 0 h 607219"/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182529 w 1135062"/>
              <a:gd name="connsiteY12" fmla="*/ 0 h 607219"/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182529 w 1135062"/>
              <a:gd name="connsiteY12" fmla="*/ 0 h 607219"/>
              <a:gd name="connsiteX0" fmla="*/ 149225 w 1135062"/>
              <a:gd name="connsiteY0" fmla="*/ 19050 h 607219"/>
              <a:gd name="connsiteX1" fmla="*/ 20637 w 1135062"/>
              <a:gd name="connsiteY1" fmla="*/ 366712 h 607219"/>
              <a:gd name="connsiteX2" fmla="*/ 273050 w 1135062"/>
              <a:gd name="connsiteY2" fmla="*/ 233362 h 607219"/>
              <a:gd name="connsiteX3" fmla="*/ 163512 w 1135062"/>
              <a:gd name="connsiteY3" fmla="*/ 590550 h 607219"/>
              <a:gd name="connsiteX4" fmla="*/ 506412 w 1135062"/>
              <a:gd name="connsiteY4" fmla="*/ 304800 h 607219"/>
              <a:gd name="connsiteX5" fmla="*/ 735012 w 1135062"/>
              <a:gd name="connsiteY5" fmla="*/ 414337 h 607219"/>
              <a:gd name="connsiteX6" fmla="*/ 692150 w 1135062"/>
              <a:gd name="connsiteY6" fmla="*/ 581025 h 607219"/>
              <a:gd name="connsiteX7" fmla="*/ 1116012 w 1135062"/>
              <a:gd name="connsiteY7" fmla="*/ 257175 h 607219"/>
              <a:gd name="connsiteX8" fmla="*/ 806450 w 1135062"/>
              <a:gd name="connsiteY8" fmla="*/ 119062 h 607219"/>
              <a:gd name="connsiteX9" fmla="*/ 596900 w 1135062"/>
              <a:gd name="connsiteY9" fmla="*/ 200025 h 607219"/>
              <a:gd name="connsiteX10" fmla="*/ 549275 w 1135062"/>
              <a:gd name="connsiteY10" fmla="*/ 109537 h 607219"/>
              <a:gd name="connsiteX11" fmla="*/ 539750 w 1135062"/>
              <a:gd name="connsiteY11" fmla="*/ 38100 h 607219"/>
              <a:gd name="connsiteX12" fmla="*/ 182529 w 1135062"/>
              <a:gd name="connsiteY12" fmla="*/ 0 h 607219"/>
              <a:gd name="connsiteX0" fmla="*/ 149226 w 1135063"/>
              <a:gd name="connsiteY0" fmla="*/ 19050 h 607219"/>
              <a:gd name="connsiteX1" fmla="*/ 20638 w 1135063"/>
              <a:gd name="connsiteY1" fmla="*/ 366712 h 607219"/>
              <a:gd name="connsiteX2" fmla="*/ 273051 w 1135063"/>
              <a:gd name="connsiteY2" fmla="*/ 233362 h 607219"/>
              <a:gd name="connsiteX3" fmla="*/ 163513 w 1135063"/>
              <a:gd name="connsiteY3" fmla="*/ 590550 h 607219"/>
              <a:gd name="connsiteX4" fmla="*/ 506413 w 1135063"/>
              <a:gd name="connsiteY4" fmla="*/ 304800 h 607219"/>
              <a:gd name="connsiteX5" fmla="*/ 735013 w 1135063"/>
              <a:gd name="connsiteY5" fmla="*/ 414337 h 607219"/>
              <a:gd name="connsiteX6" fmla="*/ 692151 w 1135063"/>
              <a:gd name="connsiteY6" fmla="*/ 581025 h 607219"/>
              <a:gd name="connsiteX7" fmla="*/ 1116013 w 1135063"/>
              <a:gd name="connsiteY7" fmla="*/ 257175 h 607219"/>
              <a:gd name="connsiteX8" fmla="*/ 806451 w 1135063"/>
              <a:gd name="connsiteY8" fmla="*/ 119062 h 607219"/>
              <a:gd name="connsiteX9" fmla="*/ 596901 w 1135063"/>
              <a:gd name="connsiteY9" fmla="*/ 200025 h 607219"/>
              <a:gd name="connsiteX10" fmla="*/ 549276 w 1135063"/>
              <a:gd name="connsiteY10" fmla="*/ 109537 h 607219"/>
              <a:gd name="connsiteX11" fmla="*/ 539751 w 1135063"/>
              <a:gd name="connsiteY11" fmla="*/ 38100 h 607219"/>
              <a:gd name="connsiteX12" fmla="*/ 182530 w 1135063"/>
              <a:gd name="connsiteY12" fmla="*/ 0 h 6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5063" h="607219">
                <a:moveTo>
                  <a:pt x="149226" y="19050"/>
                </a:moveTo>
                <a:cubicBezTo>
                  <a:pt x="74613" y="175021"/>
                  <a:pt x="0" y="330993"/>
                  <a:pt x="20638" y="366712"/>
                </a:cubicBezTo>
                <a:cubicBezTo>
                  <a:pt x="41276" y="402431"/>
                  <a:pt x="249239" y="196056"/>
                  <a:pt x="273051" y="233362"/>
                </a:cubicBezTo>
                <a:cubicBezTo>
                  <a:pt x="296863" y="270668"/>
                  <a:pt x="124619" y="578644"/>
                  <a:pt x="163513" y="590550"/>
                </a:cubicBezTo>
                <a:cubicBezTo>
                  <a:pt x="202407" y="602456"/>
                  <a:pt x="411163" y="334169"/>
                  <a:pt x="506413" y="304800"/>
                </a:cubicBezTo>
                <a:cubicBezTo>
                  <a:pt x="601663" y="275431"/>
                  <a:pt x="704057" y="368300"/>
                  <a:pt x="735013" y="414337"/>
                </a:cubicBezTo>
                <a:cubicBezTo>
                  <a:pt x="765969" y="460375"/>
                  <a:pt x="628651" y="607219"/>
                  <a:pt x="692151" y="581025"/>
                </a:cubicBezTo>
                <a:cubicBezTo>
                  <a:pt x="755651" y="554831"/>
                  <a:pt x="1096963" y="334169"/>
                  <a:pt x="1116013" y="257175"/>
                </a:cubicBezTo>
                <a:cubicBezTo>
                  <a:pt x="1135063" y="180181"/>
                  <a:pt x="892970" y="128587"/>
                  <a:pt x="806451" y="119062"/>
                </a:cubicBezTo>
                <a:cubicBezTo>
                  <a:pt x="719932" y="109537"/>
                  <a:pt x="639763" y="201612"/>
                  <a:pt x="596901" y="200025"/>
                </a:cubicBezTo>
                <a:cubicBezTo>
                  <a:pt x="554039" y="198438"/>
                  <a:pt x="558801" y="136524"/>
                  <a:pt x="549276" y="109537"/>
                </a:cubicBezTo>
                <a:cubicBezTo>
                  <a:pt x="539751" y="82550"/>
                  <a:pt x="600875" y="56356"/>
                  <a:pt x="539751" y="38100"/>
                </a:cubicBezTo>
                <a:cubicBezTo>
                  <a:pt x="478627" y="19844"/>
                  <a:pt x="223390" y="9927"/>
                  <a:pt x="182530" y="0"/>
                </a:cubicBezTo>
              </a:path>
            </a:pathLst>
          </a:custGeom>
          <a:solidFill>
            <a:srgbClr val="0070C0"/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034" y="5929330"/>
            <a:ext cx="6215106" cy="53433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CIRCUIT DESIGN DEVELOPMENT PAGE 1</a:t>
            </a:r>
            <a:endParaRPr lang="en-GB" sz="20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1428760" cy="158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85926"/>
            <a:ext cx="1500198" cy="15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428596" y="428604"/>
            <a:ext cx="642942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INPUT</a:t>
            </a:r>
            <a:endParaRPr lang="en-GB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28604"/>
            <a:ext cx="785818" cy="2143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PROCESS</a:t>
            </a:r>
            <a:endParaRPr lang="en-GB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2571736" y="428604"/>
            <a:ext cx="785818" cy="2143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OUTPUT</a:t>
            </a:r>
            <a:endParaRPr lang="en-GB" sz="1000" dirty="0"/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2214546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>
            <a:off x="1071538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143380"/>
            <a:ext cx="20352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2285984" y="378619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COMBINED CIRCUIT</a:t>
            </a:r>
            <a:endParaRPr lang="en-GB" sz="1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5286388"/>
            <a:ext cx="1785950" cy="39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/>
        </p:nvSpPr>
        <p:spPr>
          <a:xfrm>
            <a:off x="5857884" y="785794"/>
            <a:ext cx="2643206" cy="48320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TIPS FOR FOLDER</a:t>
            </a:r>
          </a:p>
          <a:p>
            <a:endParaRPr lang="en-GB" dirty="0" smtClean="0"/>
          </a:p>
          <a:p>
            <a:r>
              <a:rPr lang="en-GB" sz="1600" dirty="0" smtClean="0"/>
              <a:t>You need to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clearly show your designs.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annotate the designs saying what you have done and why and any problems you overcame and how.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Break the circuit apart in to component parts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systems diagrams for the developed circuit.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any relevant information such as graphs, formulae, chip connections etc.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1928794" y="857232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Annotate key points, what worked, what had to be changed and why Etc.</a:t>
            </a:r>
            <a:endParaRPr lang="en-GB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500034" y="3500438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Annotate key points, what worked, what had to be changed and why Etc.</a:t>
            </a:r>
            <a:endParaRPr lang="en-GB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4500562" y="4000504"/>
            <a:ext cx="85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Annotate key points</a:t>
            </a:r>
            <a:r>
              <a:rPr lang="en-GB" sz="800" smtClean="0"/>
              <a:t>, what </a:t>
            </a:r>
            <a:r>
              <a:rPr lang="en-GB" sz="800" dirty="0" smtClean="0"/>
              <a:t>worked, what had to be changed and why Etc.</a:t>
            </a:r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46" y="6211669"/>
            <a:ext cx="235745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PAGE 10 OF </a:t>
            </a:r>
          </a:p>
          <a:p>
            <a:pPr algn="ctr"/>
            <a:r>
              <a:rPr lang="en-GB" b="1" i="1" dirty="0" smtClean="0"/>
              <a:t>YOUR FOLDER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034" y="5929330"/>
            <a:ext cx="6072230" cy="53433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CIRCUIT DESIGN DEVELOPMENT PAGE 2</a:t>
            </a:r>
            <a:endParaRPr lang="en-GB" sz="20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1428760" cy="158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85926"/>
            <a:ext cx="1500198" cy="1558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428596" y="428604"/>
            <a:ext cx="642942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INPUT</a:t>
            </a:r>
            <a:endParaRPr lang="en-GB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28604"/>
            <a:ext cx="785818" cy="2143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PROCESS</a:t>
            </a:r>
            <a:endParaRPr lang="en-GB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2571736" y="428604"/>
            <a:ext cx="785818" cy="2143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OUTPUT</a:t>
            </a:r>
            <a:endParaRPr lang="en-GB" sz="1000" dirty="0"/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2214546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>
            <a:off x="1071538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143380"/>
            <a:ext cx="20352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TextBox 38"/>
          <p:cNvSpPr txBox="1"/>
          <p:nvPr/>
        </p:nvSpPr>
        <p:spPr>
          <a:xfrm>
            <a:off x="2285984" y="3786190"/>
            <a:ext cx="2000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COMBINED CIRCUIT</a:t>
            </a:r>
            <a:endParaRPr lang="en-GB" sz="1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5286388"/>
            <a:ext cx="1785950" cy="39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TextBox 40"/>
          <p:cNvSpPr txBox="1"/>
          <p:nvPr/>
        </p:nvSpPr>
        <p:spPr>
          <a:xfrm>
            <a:off x="5857884" y="785794"/>
            <a:ext cx="2643206" cy="48320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TIPS FOR FOLDER</a:t>
            </a:r>
          </a:p>
          <a:p>
            <a:endParaRPr lang="en-GB" dirty="0" smtClean="0"/>
          </a:p>
          <a:p>
            <a:r>
              <a:rPr lang="en-GB" sz="1600" dirty="0" smtClean="0"/>
              <a:t>You need to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clearly show your designs.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annotate the designs saying what you have done and why and any problems you overcame and how.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Break the circuit apart in to component parts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systems diagrams for the developed circuit.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any relevant information such as graphs, formulae, chip connections etc.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1928794" y="857232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Annotate key points, what worked, what had to be changed and why Etc.</a:t>
            </a:r>
            <a:endParaRPr lang="en-GB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500034" y="3500438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Annotate key points, what worked, what had to be changed and why Etc.</a:t>
            </a:r>
            <a:endParaRPr lang="en-GB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4500562" y="4000504"/>
            <a:ext cx="85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Annotate key points</a:t>
            </a:r>
            <a:r>
              <a:rPr lang="en-GB" sz="800" smtClean="0"/>
              <a:t>, what </a:t>
            </a:r>
            <a:r>
              <a:rPr lang="en-GB" sz="800" dirty="0" smtClean="0"/>
              <a:t>worked, what had to be changed and why Etc.</a:t>
            </a:r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46" y="6211669"/>
            <a:ext cx="235745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PAGE 11 OF </a:t>
            </a:r>
          </a:p>
          <a:p>
            <a:pPr algn="ctr"/>
            <a:r>
              <a:rPr lang="en-GB" b="1" i="1" dirty="0" smtClean="0"/>
              <a:t>YOUR FOLDER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8596" y="5929330"/>
            <a:ext cx="6215106" cy="534338"/>
          </a:xfrm>
        </p:spPr>
        <p:txBody>
          <a:bodyPr>
            <a:noAutofit/>
          </a:bodyPr>
          <a:lstStyle/>
          <a:p>
            <a:r>
              <a:rPr lang="en-GB" sz="2000" dirty="0" smtClean="0"/>
              <a:t>CIRCUIT DESIGN DEVELOPMENT PAGE 3</a:t>
            </a:r>
            <a:endParaRPr lang="en-GB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28596" y="428604"/>
            <a:ext cx="642942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INPUT</a:t>
            </a:r>
            <a:endParaRPr lang="en-GB" sz="1000" dirty="0"/>
          </a:p>
        </p:txBody>
      </p:sp>
      <p:sp>
        <p:nvSpPr>
          <p:cNvPr id="10" name="Rounded Rectangle 9"/>
          <p:cNvSpPr/>
          <p:nvPr/>
        </p:nvSpPr>
        <p:spPr>
          <a:xfrm>
            <a:off x="1428728" y="428604"/>
            <a:ext cx="785818" cy="21431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PROCESS</a:t>
            </a:r>
            <a:endParaRPr lang="en-GB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2571736" y="428604"/>
            <a:ext cx="785818" cy="2143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OUTPUT</a:t>
            </a:r>
            <a:endParaRPr lang="en-GB" sz="1000" dirty="0"/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2214546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>
            <a:off x="1071538" y="535761"/>
            <a:ext cx="357190" cy="158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7158" y="414338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COMPLETED PIC CIRCUIT</a:t>
            </a:r>
            <a:endParaRPr lang="en-GB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857884" y="500042"/>
            <a:ext cx="2643206" cy="532453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TIPS FOR FOLDER</a:t>
            </a:r>
          </a:p>
          <a:p>
            <a:endParaRPr lang="en-GB" dirty="0" smtClean="0"/>
          </a:p>
          <a:p>
            <a:r>
              <a:rPr lang="en-GB" sz="1600" dirty="0" smtClean="0"/>
              <a:t>You need to 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clearly show your designs.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annotate the designs saying what you have done and why and any problems you overcame and how.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Break the circuit apart in to component parts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systems diagrams for the developed circuit.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 smtClean="0"/>
              <a:t> include any relevant information such as FLOW CHARTS, CIRCUIT DIAGRAMS, graphs, formulae, chip connections etc.</a:t>
            </a:r>
            <a:endParaRPr lang="en-GB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2714612" y="928670"/>
            <a:ext cx="20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Annotate key points, what worked, what had to be changed and why Etc.</a:t>
            </a:r>
            <a:endParaRPr lang="en-GB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3857620" y="1857364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Annotate key points, what worked, what had to be changed and why Etc.</a:t>
            </a:r>
            <a:endParaRPr lang="en-GB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4643438" y="4572008"/>
            <a:ext cx="857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Annotate key points, what worked, what had to be changed and why Etc.</a:t>
            </a:r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46" y="6211669"/>
            <a:ext cx="235745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PAGE 12 OF </a:t>
            </a:r>
          </a:p>
          <a:p>
            <a:pPr algn="ctr"/>
            <a:r>
              <a:rPr lang="en-GB" b="1" i="1" dirty="0" smtClean="0"/>
              <a:t>YOUR FOLDER</a:t>
            </a:r>
            <a:endParaRPr lang="en-GB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00570"/>
            <a:ext cx="359751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000372"/>
            <a:ext cx="2605354" cy="134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071546"/>
            <a:ext cx="193583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571472" y="71435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Flow chart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000364" y="26431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PCB LAYOUT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8596" y="6000768"/>
            <a:ext cx="7715304" cy="57150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Chosen Circuit Design &amp;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Circuit Development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6546" y="6211669"/>
            <a:ext cx="2357454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PAGES 13–18 OF </a:t>
            </a:r>
          </a:p>
          <a:p>
            <a:pPr algn="ctr"/>
            <a:r>
              <a:rPr lang="en-GB" b="1" i="1" dirty="0" smtClean="0"/>
              <a:t>YOUR FOLDER</a:t>
            </a:r>
            <a:endParaRPr lang="en-GB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285860"/>
            <a:ext cx="7929618" cy="4524315"/>
          </a:xfrm>
          <a:prstGeom prst="rect">
            <a:avLst/>
          </a:prstGeom>
          <a:noFill/>
          <a:ln w="76200" cap="rnd">
            <a:solidFill>
              <a:schemeClr val="accent1"/>
            </a:solidFill>
          </a:ln>
          <a:effectLst>
            <a:outerShdw blurRad="50800" dist="38100" dir="2700000" algn="tl" rotWithShape="0">
              <a:schemeClr val="bg1">
                <a:alpha val="77000"/>
              </a:scheme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Chosen Circuit Diagram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Analysis of how it meets the Design Brief, Specification and</a:t>
            </a:r>
          </a:p>
          <a:p>
            <a:r>
              <a:rPr lang="en-GB" dirty="0" smtClean="0"/>
              <a:t> user needs and any problems that have needed overcoming</a:t>
            </a:r>
          </a:p>
          <a:p>
            <a:r>
              <a:rPr lang="en-GB" dirty="0" smtClean="0"/>
              <a:t> in the designing of the circuit.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Include any relevant information such as flow charts,</a:t>
            </a:r>
          </a:p>
          <a:p>
            <a:r>
              <a:rPr lang="en-GB" dirty="0" smtClean="0"/>
              <a:t> graphs, circuit formulae, chip connections etc.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Bread board of the chosen idea on computer (Circuit Wizard).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Bread board and testing of the circuit on a real life breadboard/ </a:t>
            </a:r>
          </a:p>
          <a:p>
            <a:r>
              <a:rPr lang="en-GB" dirty="0" smtClean="0"/>
              <a:t> prototype board, include photographs.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Designing of the Printed Circuit Board layout on Circuit Wizard.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Three designs for the Project case, one using Google Sketch up, </a:t>
            </a:r>
          </a:p>
          <a:p>
            <a:r>
              <a:rPr lang="en-GB" dirty="0" smtClean="0"/>
              <a:t> which is free to download from the internet.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Further Research for how you will make the Project case,  manufacturing methods and case materials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Evaluating implications of the case ideas looking at social, moral, economic, environmental and sustainability issues.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GB" sz="2800" u="sng" dirty="0" smtClean="0"/>
              <a:t>TASKS FOR THE COMPLETION OF THE DEVELOPMENT OF YOUR PROJECT</a:t>
            </a: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857892"/>
            <a:ext cx="8183880" cy="677214"/>
          </a:xfrm>
        </p:spPr>
        <p:txBody>
          <a:bodyPr>
            <a:normAutofit/>
          </a:bodyPr>
          <a:lstStyle/>
          <a:p>
            <a:r>
              <a:rPr lang="en-GB" dirty="0" smtClean="0"/>
              <a:t>Circuit Diagram to Breadboard</a:t>
            </a:r>
            <a:endParaRPr lang="en-GB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071810"/>
            <a:ext cx="33623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2000264" cy="207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Elbow Connector 6"/>
          <p:cNvCxnSpPr/>
          <p:nvPr/>
        </p:nvCxnSpPr>
        <p:spPr>
          <a:xfrm>
            <a:off x="642910" y="2643182"/>
            <a:ext cx="4572032" cy="3071834"/>
          </a:xfrm>
          <a:prstGeom prst="bentConnector3">
            <a:avLst>
              <a:gd name="adj1" fmla="val -3432"/>
            </a:avLst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AutoShape 2" descr="data:image/jpg;base64,/9j/4AAQSkZJRgABAQAAAQABAAD/2wCEAAkGBhMSERMUERMTExUTGCAYExQXFxsUGxseIhwVHhgZGxgaJCoeHh4jGh4XIS8gJScpLy0vFyA1NTIqNSYrLCkBCQoKBQUFDQUFDSkYEhgpKSkpKSkpKSkpKSkpKSkpKSkpKSkpKSkpKSkpKSkpKSkpKSkpKSkpKSkpKSkpKSkpKf/AABEIAFIAyAMBIgACEQEDEQH/xAAbAAEAAwADAQAAAAAAAAAAAAAAAwQFAQIGB//EAD4QAAIBAwIEAwMKAwcFAAAAAAECEQADEgQhBQYiMRNBUTJhcRQWIzNDUoGRk9EVZLFCVJKh0tPiByRTcsH/xAAUAQEAAAAAAAAAAAAAAAAAAAAA/8QAFBEBAAAAAAAAAAAAAAAAAAAAAP/aAAwDAQACEQMRAD8A+40pSgUpSgUpVO7xa0r4M4DASRvttO57AxvHeguUqg3HrACnxAQ4DLjLSCGKkYg7EBjPuNQ3rz3LyLbvFENrMFAjZdQAMsDtB8qDVrA0fGtTeBe1p7RTNlUteKk4sVkgIYkg+dSaXxXu3bZvXl8LGCVs9WQO8Ybdq45MEaWCZ+lu7nz+lub7bUEvyvW/3ex+u3+3UGp47fsYvqbCJZmHuJcNzDvDMuA6ZgE+U1vVwyzsfOgzeJcxWbNrxM1fL6tEIdrh8lQDuSfSq9rXa4iTprKz5G+Z+BhKu6TgentMXtWLVtj3ZUVT+YFXqDI+V63+72P12/2640HFrzag2b1pEPh+IClw3NssYMqK2KwNXp2biC43Gtn5Md1Cn7RfvA0G/SvPcM1Vy9cup490eGdjFreGZf8Axx3HkT38jtWlwvUnwS118sGcFiANlZhJCiOw9KC/SoV1iHsw2AY7+R7GffUmYkCRJ7Cg7UpSgUpSgUpSgUpSgUpWV847csMLsq4SMO7ESFG/pv8ACg1axddy+1wtFzFWYsRBmSuJEhgCp9CD7qmTmOyw6SzHsFCksTBJEe4Az8K7/wActyAA5mJODQsiQG9DHl+dBm6flVrVwPZuqIChVZCQIW4GiGHcuWjyqdLJ09y303LirZwyVct8gdwO07mphzGkKcL3X7HR7XSWkb/dE10dhfvJjcuBGs5jBikyywTHuoJl4ioYsLN+WgE+Gd4mP6mq3JjTpZgibt3Y7H6253qPRaVmvXENy4yp/aW7c2MnoYkwTG5gCKk5MWNLG5i7d3Jk/W3O5oNylKxrHMwe+9lLGoYI5tveCr4QYAE9RadpA7d6DZpXndLztbe1cveBqUspba54rIoVgs+zDFiT5AgTWlwjixvhibF+xER4qquUz2xY9vfHeg0KwNXq8OIL0u06Y+wuX2i96368/q9JnxBep1jTH2GKfaL3igsafUW0ZmWxfDN7R8NvWdvQTJgetWeCqfCOSsuTuYYQYLsRI+FZ+h0LPduqbtwpbIUFblwHLuQSWIMArvA3JqzotcLWnZ7jOwR3WTLt9YVUep8hQVb/AAM2/ChfHRXYsnSOnErbADbHAbb/ABqGxwxlfq0ynI2zb6xFoCOnL2tjJ6RByitI8x2QDOSsNihUhplREepLL+dd145bJUAOcomEPRJgB/umZH4UGjSs5uPWRb8TI44C5IBPSTA29fdXFzj9pXKnIAEDOOiSuQGX/rvQaVKy/nDbgHG71EBRgQWkEgifKATWlbeQDBE+R70HalKUClKUCsvUcv23yz6le4LrKQCJChY+Hn8a1Kp63iPhkKEZ2ILELGyiJMkgeYgedBn2uVEUdLsCNlMKRGJTEiIIx239K5PKyQqh2wUhisKZZYgholffHltU/wDHlKqUVnzfBRsJOOU79hFVF5uWLZa2y+KocAskwSAIWZJ37CgWuULWKrch0TsuCJPQyblRuYPfvIqYaW5ZuW8Va8qWvDmUU+0IkbDsPL0pq+ZFRQwtu82zcgQCFBAPc95IpdsC7qEF1SPoicCx2Oa/dMTQd7LFGZk0ZVm9og2wT7zB3qHk0k6XcQfFuyD5fS3Nqq6DQ2m1N23s6gZCCek5EFTB2jb2tzv5VZ5LthdKANgLt0D9W5QbteD+btz5Xla0ZsXPHa5d1PjSly2Q3TE5S8rK4gKRIO1eh5w4xd02nFyxbFx/FtpiSBs1xFPfz3ge8z5Vk2udmBZVs3Lz56gnJkthFssoZZHcdQA8zG9Bj6XlR8GW3w82EGna3fsNqJW+8oVCsGJAEORcOJ6gPh6Hk7hbWn1DCw+lsPh4Wndw5DAN4jwCwXKVEA74z51WP/UhFt53bLW87Vu9ZBdOtbjYpkeyGYmTAHnXa1/1DDi2tqwbt17xs4W7qMoYJ4mXi+yVw3kfCKD19YGr1DLxBcbbXP8AtzIBUR9Iv3iK3xWBrNClziC5iY0xjcj7RfQ0F1dZcExpXEmTDWxJ9fa71FY4a1zTNbuA2y7s3kxH0hdfUHyrN4Lo0uXbqumyk4gE9IDsu+8gkAGDPqNtq1OFuUsNipbF7gCzvAdoALegoI25cBLMbjFnBzJVCDJt91IiIQCPSudLy6LcYXbijbMCOqCSPKVG8QsbQK6Wua7eILg2ywtsillki42KwJ9e9RW+cbZWQnmAOtANyR1GYU7dmg0EtrlKwoVY6VUKRAXKJILFYJMma4tco2hBkll2yMTjhhhPpjA9dq7tzMgMFD7BcwyttiW2g9Qge0NprsnMttyFtA3WIBCqV8xJ3mBA7/EUEN7lVW3NwlumCyI2yhgMgRDHfud9hWzprOCqvfERsAv+Q2FZo5iQ2nuKrMEKrGwJLFRHeNiYPwNXdDrhcDdJVkbF1MGDse42OxB/Ggs0pSgUpSgVV1vDluEEllIBEqxUwYlTHkYH5VapQULXBLauHXIQZCZHEHHHIL647V30nCbdsJiPYQIpJnYbjv5++sjW82+HcuJ4YOGW0mYVQxY9MBdwO5O42qa5zGyqpZBBJlgWCjdREsogmZ3gbd6CyOXLUODmQ6lN2JxUmSq+gn+g9Ka1HS8txPDPQVId8D7QMjYzVL5yubV24ttD4eXSWYEhWZe+EbxOxNWG04ualPFRCfBOxGYBzWYkf/KCQa679zT79/pv+NV+SyTpQTE+JdmDI+tudj51Dw1EfU30fToqIqm2DZA87gJyiDMAip+TVA0sAQBduwBt9rcoLvHOEDU2TaLMklWV1iVZWV1O4IPUo2IrP03JtpGLZ3CW8aZK/bsrXOw8ioj4+db9KDzd/kSwyIuVwG1Zt2bbSpIFtgyPupBaR5iCJ2qbRcoojWXa5cuPauNdyOChmZDbIKqoUKF7BY/Gt6lArzuu1LLxBcAhnTH22wH1i+cGa9FWFqNIj8QXNFeNMYyAb7RfWgsDX3fuWP1v+NTcK05Foh4lmcnEyOpmOx+BrL4Rp0a9eV7dloJK4ohVRkQFPSCGiDBJqzotSLGmdguy3HAVYHe6wAHkNyKCyOA2YAgwFRBv5WzKb+oP51CeWLMKFzTEASrQTBJUn1Ik7+80ucXug4eCpdVLsPEEYjsQYmT6EDtVbSc1eKStu2QxaEDnEMuOWcwfOVI8j8RQXbnL9tvaa420EFyQTBXL4wY2iuX4DaJBGSMIAZWKkQCv9Ky25uZTbD21BuIjgBmJ62KhR0xlt5kVZfmaBbY2+m99Uctz1IvUI22bL8IMUE7ctWoKq1xVOMqrwJWMW9ZkAz51e0WiW0pCyZMszGSx9Sfy/KrFKBSlKBSlKBSlKCnqOEWnBDICCSx+JGLGfeu1RtwKyYlS0erMfSQSTuNhsdtq0KUFC3wSyFZQpxcEMuTEQTJgEwN/SuNVornii5bZBCFCGUn+0CCIIrQpQZ+Gp+9Y/wAD/wCqqfJk/Jd4nxbsx2+tudq3Kwl5SQThf1VsFi2KXiqgkkmBG25NBu0rE+a/81rf1z+1Pmv/ADWt/XP7UG3SsT5r/wA1rf1z+1Pmv/Na39c/tQbdef1fifxBfCKA/JjOQJ+0WOxFS/Nf+a1v65/ap+HcvpZuG54l645XCbrl4WZgT23oJMNT96x/gf8A1VzpOGxaNu7i+RYtAgdTEkQZ23q/SgzzwGwRBtiN/NpMxMmZIMDY+gqReE2QwYW1BUsyn0LCGj4irlKCmeEWSMSgjEJG/sqZUfgd6jfgNg5fRjq77n1Dbb9PUAdo3rQpQR6eyEUKJgdpJP8AmdzU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80963" y="-385763"/>
            <a:ext cx="1905000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data:image/jpg;base64,/9j/4AAQSkZJRgABAQAAAQABAAD/2wCEAAkGBhMSERMUERMTExUTGCAYExQXFxsUGxseIhwVHhgZGxgaJCoeHh4jGh4XIS8gJScpLy0vFyA1NTIqNSYrLCkBCQoKBQUFDQUFDSkYEhgpKSkpKSkpKSkpKSkpKSkpKSkpKSkpKSkpKSkpKSkpKSkpKSkpKSkpKSkpKSkpKSkpKf/AABEIAFIAyAMBIgACEQEDEQH/xAAbAAEAAwADAQAAAAAAAAAAAAAAAwQFAQIGB//EAD4QAAIBAwIEAwMKAwcFAAAAAAECEQADEgQhBQYiMRNBUTJhcRQWIzNDUoGRk9EVZLFCVJKh0tPiByRTcsH/xAAUAQEAAAAAAAAAAAAAAAAAAAAA/8QAFBEBAAAAAAAAAAAAAAAAAAAAAP/aAAwDAQACEQMRAD8A+40pSgUpSgUpVO7xa0r4M4DASRvttO57AxvHeguUqg3HrACnxAQ4DLjLSCGKkYg7EBjPuNQ3rz3LyLbvFENrMFAjZdQAMsDtB8qDVrA0fGtTeBe1p7RTNlUteKk4sVkgIYkg+dSaXxXu3bZvXl8LGCVs9WQO8Ybdq45MEaWCZ+lu7nz+lub7bUEvyvW/3ex+u3+3UGp47fsYvqbCJZmHuJcNzDvDMuA6ZgE+U1vVwyzsfOgzeJcxWbNrxM1fL6tEIdrh8lQDuSfSq9rXa4iTprKz5G+Z+BhKu6TgentMXtWLVtj3ZUVT+YFXqDI+V63+72P12/2640HFrzag2b1pEPh+IClw3NssYMqK2KwNXp2biC43Gtn5Md1Cn7RfvA0G/SvPcM1Vy9cup490eGdjFreGZf8Axx3HkT38jtWlwvUnwS118sGcFiANlZhJCiOw9KC/SoV1iHsw2AY7+R7GffUmYkCRJ7Cg7UpSgUpSgUpSgUpSgUpWV847csMLsq4SMO7ESFG/pv8ACg1axddy+1wtFzFWYsRBmSuJEhgCp9CD7qmTmOyw6SzHsFCksTBJEe4Az8K7/wActyAA5mJODQsiQG9DHl+dBm6flVrVwPZuqIChVZCQIW4GiGHcuWjyqdLJ09y303LirZwyVct8gdwO07mphzGkKcL3X7HR7XSWkb/dE10dhfvJjcuBGs5jBikyywTHuoJl4ioYsLN+WgE+Gd4mP6mq3JjTpZgibt3Y7H6253qPRaVmvXENy4yp/aW7c2MnoYkwTG5gCKk5MWNLG5i7d3Jk/W3O5oNylKxrHMwe+9lLGoYI5tveCr4QYAE9RadpA7d6DZpXndLztbe1cveBqUspba54rIoVgs+zDFiT5AgTWlwjixvhibF+xER4qquUz2xY9vfHeg0KwNXq8OIL0u06Y+wuX2i96368/q9JnxBep1jTH2GKfaL3igsafUW0ZmWxfDN7R8NvWdvQTJgetWeCqfCOSsuTuYYQYLsRI+FZ+h0LPduqbtwpbIUFblwHLuQSWIMArvA3JqzotcLWnZ7jOwR3WTLt9YVUep8hQVb/AAM2/ChfHRXYsnSOnErbADbHAbb/ABqGxwxlfq0ynI2zb6xFoCOnL2tjJ6RByitI8x2QDOSsNihUhplREepLL+dd145bJUAOcomEPRJgB/umZH4UGjSs5uPWRb8TI44C5IBPSTA29fdXFzj9pXKnIAEDOOiSuQGX/rvQaVKy/nDbgHG71EBRgQWkEgifKATWlbeQDBE+R70HalKUClKUCsvUcv23yz6le4LrKQCJChY+Hn8a1Kp63iPhkKEZ2ILELGyiJMkgeYgedBn2uVEUdLsCNlMKRGJTEiIIx239K5PKyQqh2wUhisKZZYgholffHltU/wDHlKqUVnzfBRsJOOU79hFVF5uWLZa2y+KocAskwSAIWZJ37CgWuULWKrch0TsuCJPQyblRuYPfvIqYaW5ZuW8Va8qWvDmUU+0IkbDsPL0pq+ZFRQwtu82zcgQCFBAPc95IpdsC7qEF1SPoicCx2Oa/dMTQd7LFGZk0ZVm9og2wT7zB3qHk0k6XcQfFuyD5fS3Nqq6DQ2m1N23s6gZCCek5EFTB2jb2tzv5VZ5LthdKANgLt0D9W5QbteD+btz5Xla0ZsXPHa5d1PjSly2Q3TE5S8rK4gKRIO1eh5w4xd02nFyxbFx/FtpiSBs1xFPfz3ge8z5Vk2udmBZVs3Lz56gnJkthFssoZZHcdQA8zG9Bj6XlR8GW3w82EGna3fsNqJW+8oVCsGJAEORcOJ6gPh6Hk7hbWn1DCw+lsPh4Wndw5DAN4jwCwXKVEA74z51WP/UhFt53bLW87Vu9ZBdOtbjYpkeyGYmTAHnXa1/1DDi2tqwbt17xs4W7qMoYJ4mXi+yVw3kfCKD19YGr1DLxBcbbXP8AtzIBUR9Iv3iK3xWBrNClziC5iY0xjcj7RfQ0F1dZcExpXEmTDWxJ9fa71FY4a1zTNbuA2y7s3kxH0hdfUHyrN4Lo0uXbqumyk4gE9IDsu+8gkAGDPqNtq1OFuUsNipbF7gCzvAdoALegoI25cBLMbjFnBzJVCDJt91IiIQCPSudLy6LcYXbijbMCOqCSPKVG8QsbQK6Wua7eILg2ywtsillki42KwJ9e9RW+cbZWQnmAOtANyR1GYU7dmg0EtrlKwoVY6VUKRAXKJILFYJMma4tco2hBkll2yMTjhhhPpjA9dq7tzMgMFD7BcwyttiW2g9Qge0NprsnMttyFtA3WIBCqV8xJ3mBA7/EUEN7lVW3NwlumCyI2yhgMgRDHfud9hWzprOCqvfERsAv+Q2FZo5iQ2nuKrMEKrGwJLFRHeNiYPwNXdDrhcDdJVkbF1MGDse42OxB/Ggs0pSgUpSgVV1vDluEEllIBEqxUwYlTHkYH5VapQULXBLauHXIQZCZHEHHHIL647V30nCbdsJiPYQIpJnYbjv5++sjW82+HcuJ4YOGW0mYVQxY9MBdwO5O42qa5zGyqpZBBJlgWCjdREsogmZ3gbd6CyOXLUODmQ6lN2JxUmSq+gn+g9Ka1HS8txPDPQVId8D7QMjYzVL5yubV24ttD4eXSWYEhWZe+EbxOxNWG04ualPFRCfBOxGYBzWYkf/KCQa679zT79/pv+NV+SyTpQTE+JdmDI+tudj51Dw1EfU30fToqIqm2DZA87gJyiDMAip+TVA0sAQBduwBt9rcoLvHOEDU2TaLMklWV1iVZWV1O4IPUo2IrP03JtpGLZ3CW8aZK/bsrXOw8ioj4+db9KDzd/kSwyIuVwG1Zt2bbSpIFtgyPupBaR5iCJ2qbRcoojWXa5cuPauNdyOChmZDbIKqoUKF7BY/Gt6lArzuu1LLxBcAhnTH22wH1i+cGa9FWFqNIj8QXNFeNMYyAb7RfWgsDX3fuWP1v+NTcK05Foh4lmcnEyOpmOx+BrL4Rp0a9eV7dloJK4ohVRkQFPSCGiDBJqzotSLGmdguy3HAVYHe6wAHkNyKCyOA2YAgwFRBv5WzKb+oP51CeWLMKFzTEASrQTBJUn1Ik7+80ucXug4eCpdVLsPEEYjsQYmT6EDtVbSc1eKStu2QxaEDnEMuOWcwfOVI8j8RQXbnL9tvaa420EFyQTBXL4wY2iuX4DaJBGSMIAZWKkQCv9Ky25uZTbD21BuIjgBmJ62KhR0xlt5kVZfmaBbY2+m99Uctz1IvUI22bL8IMUE7ctWoKq1xVOMqrwJWMW9ZkAz51e0WiW0pCyZMszGSx9Sfy/KrFKBSlKBSlKBSlKCnqOEWnBDICCSx+JGLGfeu1RtwKyYlS0erMfSQSTuNhsdtq0KUFC3wSyFZQpxcEMuTEQTJgEwN/SuNVornii5bZBCFCGUn+0CCIIrQpQZ+Gp+9Y/wAD/wCqqfJk/Jd4nxbsx2+tudq3Kwl5SQThf1VsFi2KXiqgkkmBG25NBu0rE+a/81rf1z+1Pmv/ADWt/XP7UG3SsT5r/wA1rf1z+1Pmv/Na39c/tQbdef1fifxBfCKA/JjOQJ+0WOxFS/Nf+a1v65/ap+HcvpZuG54l645XCbrl4WZgT23oJMNT96x/gf8A1VzpOGxaNu7i+RYtAgdTEkQZ23q/SgzzwGwRBtiN/NpMxMmZIMDY+gqReE2QwYW1BUsyn0LCGj4irlKCmeEWSMSgjEJG/sqZUfgd6jfgNg5fRjq77n1Dbb9PUAdo3rQpQR6eyEUKJgdpJP8AmdzUlKUClKUClKUClKUClKUClKUClKUClKUClKUClKUClKUClKUClKUClKUClKUH/9k="/>
          <p:cNvSpPr>
            <a:spLocks noChangeAspect="1" noChangeArrowheads="1"/>
          </p:cNvSpPr>
          <p:nvPr/>
        </p:nvSpPr>
        <p:spPr bwMode="auto">
          <a:xfrm>
            <a:off x="80963" y="-379413"/>
            <a:ext cx="1876425" cy="771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0" name="Picture 6" descr="http://pfnicholls.com/electronics/555_pinou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357694"/>
            <a:ext cx="2355490" cy="1214446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571472" y="2786058"/>
            <a:ext cx="3214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Print off the circuit diagram to make the process easier. </a:t>
            </a:r>
          </a:p>
          <a:p>
            <a:r>
              <a:rPr lang="en-GB" sz="1400" dirty="0" smtClean="0"/>
              <a:t>Make sure you have all important information so that you can put the circuit together on breadboard.</a:t>
            </a:r>
            <a:endParaRPr lang="en-GB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428992" y="42148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Such as pin layouts.</a:t>
            </a:r>
            <a:endParaRPr lang="en-GB" sz="1400" b="1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857752" y="4500570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4" idx="1"/>
          </p:cNvCxnSpPr>
          <p:nvPr/>
        </p:nvCxnSpPr>
        <p:spPr>
          <a:xfrm rot="10800000" flipV="1">
            <a:off x="2857488" y="4476428"/>
            <a:ext cx="571504" cy="955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14546" y="4000504"/>
            <a:ext cx="1214446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86116" y="857232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Include annotation(descriptive sentenced labels) to describe the progress of your circuit.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2603240" y="1358886"/>
            <a:ext cx="5400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143240" y="2000240"/>
            <a:ext cx="428628" cy="28575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302000" y="2270240"/>
            <a:ext cx="500066" cy="10294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5750727" y="2107397"/>
            <a:ext cx="428628" cy="35719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929454" y="1714488"/>
            <a:ext cx="428628" cy="21431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2000264" cy="207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643314"/>
            <a:ext cx="2185818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285860"/>
            <a:ext cx="2500330" cy="206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http://www.allenpitts.com/electronics/555/555_breadboar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1007424" y="3921742"/>
            <a:ext cx="2199932" cy="164307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>
            <a:stCxn id="1026" idx="3"/>
            <a:endCxn id="1028" idx="1"/>
          </p:cNvCxnSpPr>
          <p:nvPr/>
        </p:nvCxnSpPr>
        <p:spPr>
          <a:xfrm flipV="1">
            <a:off x="3214678" y="2316450"/>
            <a:ext cx="1357322" cy="78932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50800" dir="5400000" sx="113000" sy="113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3000364" y="3357562"/>
            <a:ext cx="1143008" cy="71438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50800" dir="5400000" sx="113000" sy="113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30" idx="2"/>
            <a:endCxn id="1027" idx="1"/>
          </p:cNvCxnSpPr>
          <p:nvPr/>
        </p:nvCxnSpPr>
        <p:spPr>
          <a:xfrm>
            <a:off x="2928928" y="4743280"/>
            <a:ext cx="3214708" cy="7324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50800" dir="5400000" sx="113000" sy="113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7255186" cy="551494"/>
          </a:xfrm>
        </p:spPr>
        <p:txBody>
          <a:bodyPr>
            <a:noAutofit/>
          </a:bodyPr>
          <a:lstStyle/>
          <a:p>
            <a:pPr algn="ctr"/>
            <a:r>
              <a:rPr lang="en-GB" sz="3200" u="sng" dirty="0" err="1" smtClean="0"/>
              <a:t>Devloping</a:t>
            </a:r>
            <a:r>
              <a:rPr lang="en-GB" sz="3200" u="sng" dirty="0" smtClean="0"/>
              <a:t> Your Chosen Circuit</a:t>
            </a:r>
            <a:endParaRPr lang="en-GB" sz="32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3571876"/>
            <a:ext cx="3000396" cy="2308324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Include annotation (descriptive labels) to describe the progress of your circuit.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r>
              <a:rPr lang="en-GB" dirty="0" smtClean="0"/>
              <a:t>Put pictures of your design ideas, cad work etc. on here, again evaluate with respect to the specification.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Case Ideas 1,2 and 3.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2131</TotalTime>
  <Words>1438</Words>
  <Application>Microsoft Office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GCSE  Design &amp; Technology: Electronic Products (4540) </vt:lpstr>
      <vt:lpstr>DESIGN INSPIRATION PAGE</vt:lpstr>
      <vt:lpstr>CIRCUIT DESIGN DEVELOPMENT PAGE 1</vt:lpstr>
      <vt:lpstr>CIRCUIT DESIGN DEVELOPMENT PAGE 2</vt:lpstr>
      <vt:lpstr>CIRCUIT DESIGN DEVELOPMENT PAGE 3</vt:lpstr>
      <vt:lpstr>TASKS FOR THE COMPLETION OF THE DEVELOPMENT OF YOUR PROJECT</vt:lpstr>
      <vt:lpstr>Circuit Diagram to Breadboard</vt:lpstr>
      <vt:lpstr>Devloping Your Chosen Circuit</vt:lpstr>
      <vt:lpstr>Case Ideas 1,2 and 3.</vt:lpstr>
      <vt:lpstr>Chosen Case Idea/Working Drawing with Dimensions</vt:lpstr>
      <vt:lpstr>Moral, Social and Environmental Considerations to do with the Product</vt:lpstr>
      <vt:lpstr>Plan Of Manufacture and Components List</vt:lpstr>
    </vt:vector>
  </TitlesOfParts>
  <Company>Sheffield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Design &amp; Technology: Electronic Products (4540)</dc:title>
  <dc:creator>npigott</dc:creator>
  <cp:lastModifiedBy>npigott</cp:lastModifiedBy>
  <cp:revision>343</cp:revision>
  <dcterms:created xsi:type="dcterms:W3CDTF">2011-01-04T16:16:07Z</dcterms:created>
  <dcterms:modified xsi:type="dcterms:W3CDTF">2011-11-29T16:13:28Z</dcterms:modified>
</cp:coreProperties>
</file>